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1955" r:id="rId2"/>
    <p:sldId id="1914" r:id="rId3"/>
    <p:sldId id="1915" r:id="rId4"/>
    <p:sldId id="1916" r:id="rId5"/>
    <p:sldId id="1917" r:id="rId6"/>
    <p:sldId id="1918" r:id="rId7"/>
    <p:sldId id="356" r:id="rId8"/>
    <p:sldId id="1944" r:id="rId9"/>
    <p:sldId id="1945" r:id="rId10"/>
    <p:sldId id="1943" r:id="rId11"/>
    <p:sldId id="1946" r:id="rId12"/>
    <p:sldId id="1956" r:id="rId13"/>
    <p:sldId id="1813" r:id="rId14"/>
    <p:sldId id="1749" r:id="rId15"/>
    <p:sldId id="1750" r:id="rId16"/>
    <p:sldId id="1615" r:id="rId17"/>
    <p:sldId id="1865" r:id="rId18"/>
    <p:sldId id="1753" r:id="rId19"/>
    <p:sldId id="1754" r:id="rId20"/>
    <p:sldId id="1957" r:id="rId21"/>
    <p:sldId id="1757" r:id="rId22"/>
    <p:sldId id="1759" r:id="rId23"/>
    <p:sldId id="1761" r:id="rId24"/>
    <p:sldId id="1763" r:id="rId25"/>
    <p:sldId id="1866" r:id="rId26"/>
    <p:sldId id="1764" r:id="rId27"/>
    <p:sldId id="1868" r:id="rId28"/>
    <p:sldId id="1869" r:id="rId29"/>
    <p:sldId id="1897" r:id="rId30"/>
    <p:sldId id="1958" r:id="rId31"/>
    <p:sldId id="1767" r:id="rId32"/>
    <p:sldId id="1873" r:id="rId33"/>
    <p:sldId id="1766" r:id="rId34"/>
    <p:sldId id="1811" r:id="rId35"/>
    <p:sldId id="1959" r:id="rId36"/>
    <p:sldId id="1960" r:id="rId37"/>
    <p:sldId id="1772" r:id="rId38"/>
    <p:sldId id="1961" r:id="rId39"/>
    <p:sldId id="1899" r:id="rId40"/>
    <p:sldId id="1729" r:id="rId41"/>
    <p:sldId id="1900" r:id="rId42"/>
    <p:sldId id="1901" r:id="rId43"/>
    <p:sldId id="1902" r:id="rId44"/>
    <p:sldId id="1903" r:id="rId45"/>
    <p:sldId id="1699" r:id="rId46"/>
    <p:sldId id="1703" r:id="rId47"/>
    <p:sldId id="1962" r:id="rId48"/>
    <p:sldId id="1909" r:id="rId49"/>
    <p:sldId id="1922" r:id="rId50"/>
    <p:sldId id="1971" r:id="rId51"/>
    <p:sldId id="1952" r:id="rId52"/>
    <p:sldId id="1954" r:id="rId53"/>
    <p:sldId id="1947" r:id="rId54"/>
    <p:sldId id="1948" r:id="rId55"/>
    <p:sldId id="1923" r:id="rId56"/>
    <p:sldId id="1924" r:id="rId57"/>
    <p:sldId id="1949" r:id="rId58"/>
    <p:sldId id="1925" r:id="rId59"/>
    <p:sldId id="1950" r:id="rId60"/>
    <p:sldId id="1926" r:id="rId61"/>
    <p:sldId id="1951" r:id="rId62"/>
    <p:sldId id="1963" r:id="rId63"/>
    <p:sldId id="1932" r:id="rId64"/>
    <p:sldId id="1933" r:id="rId65"/>
    <p:sldId id="1934" r:id="rId66"/>
    <p:sldId id="1935" r:id="rId67"/>
    <p:sldId id="1936" r:id="rId68"/>
    <p:sldId id="1937" r:id="rId69"/>
    <p:sldId id="1938" r:id="rId70"/>
    <p:sldId id="1939" r:id="rId71"/>
    <p:sldId id="1940" r:id="rId72"/>
    <p:sldId id="1964" r:id="rId73"/>
    <p:sldId id="1966" r:id="rId74"/>
    <p:sldId id="1967" r:id="rId75"/>
    <p:sldId id="1968" r:id="rId76"/>
    <p:sldId id="1969" r:id="rId77"/>
    <p:sldId id="1970" r:id="rId78"/>
    <p:sldId id="1927" r:id="rId79"/>
    <p:sldId id="1928" r:id="rId80"/>
    <p:sldId id="1929" r:id="rId81"/>
    <p:sldId id="1972" r:id="rId82"/>
    <p:sldId id="1717" r:id="rId83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ng, Carl" initials="YC [17]" lastIdx="1" clrIdx="6"/>
  <p:cmAuthor id="1" name="Xueqing Liu" initials="XL" lastIdx="34" clrIdx="0"/>
  <p:cmAuthor id="8" name="Yang, Carl" initials="YC [19]" lastIdx="1" clrIdx="7"/>
  <p:cmAuthor id="2" name="Yang, Carl" initials="YC" lastIdx="4" clrIdx="1"/>
  <p:cmAuthor id="9" name="Yang, Carl" initials="YC [20]" lastIdx="1" clrIdx="8"/>
  <p:cmAuthor id="3" name="Yang, Carl" initials="YC [13]" lastIdx="1" clrIdx="2"/>
  <p:cmAuthor id="4" name="Yang, Carl" initials="YC [14]" lastIdx="1" clrIdx="3"/>
  <p:cmAuthor id="5" name="Yang, Carl" initials="YC [15]" lastIdx="1" clrIdx="4"/>
  <p:cmAuthor id="6" name="Yang, Carl" initials="YC [1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8080"/>
    <a:srgbClr val="F0CDBC"/>
    <a:srgbClr val="BD582C"/>
    <a:srgbClr val="E48312"/>
    <a:srgbClr val="94A088"/>
    <a:srgbClr val="0033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0" autoAdjust="0"/>
    <p:restoredTop sz="86727" autoAdjust="0"/>
  </p:normalViewPr>
  <p:slideViewPr>
    <p:cSldViewPr snapToGrid="0">
      <p:cViewPr varScale="1">
        <p:scale>
          <a:sx n="69" d="100"/>
          <a:sy n="69" d="100"/>
        </p:scale>
        <p:origin x="75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27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9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281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B61E8-4D47-4575-87C9-29AF0D18BA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94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1AED1-90B7-4CE5-923F-EF29D40C9B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118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8C328-180B-4C0B-96FB-88C01BF4F54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89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49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670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51381-8F02-44E4-8F40-A340AA41C89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53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7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531F0-FC78-4DD8-B487-2ADE6C196E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16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648F98-2E44-4128-9161-F82B6CA638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62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46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09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686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449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3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802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6EF42-A8C9-42D6-814F-3B9B643C44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14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16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60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8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86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DE0FE-F52B-4F96-BB1D-D064C6349E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5571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D1A67-642D-421C-B4C7-FF8C0A24D65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9E597-665F-4983-8711-19BF2E7BE4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2F686-34EA-471F-B510-6FD46675BF3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6268A-DB25-470D-86EB-A9C4A9B1E02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026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4473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745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3821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623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8919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7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578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3661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Figure credit: </a:t>
            </a:r>
            <a:r>
              <a:rPr lang="en-US" altLang="en-US" dirty="0" err="1"/>
              <a:t>Zhi</a:t>
            </a:r>
            <a:r>
              <a:rPr lang="en-US" altLang="en-US" dirty="0"/>
              <a:t>-Hua Zhou: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Brief Introduction to Weakly Supervised Learning 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989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4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0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2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9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235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66278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71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0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98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82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26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8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36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A2EF0-CD5D-4ACF-8813-367C8668AE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3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70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900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925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5077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848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9204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272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10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October 31, 2023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2" r:id="rId3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052557" y="1104407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0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AD8E553-7888-B542-B4CB-2E08C80EE80E}"/>
              </a:ext>
            </a:extLst>
          </p:cNvPr>
          <p:cNvGrpSpPr/>
          <p:nvPr/>
        </p:nvGrpSpPr>
        <p:grpSpPr>
          <a:xfrm>
            <a:off x="1139261" y="2533273"/>
            <a:ext cx="5144929" cy="3534518"/>
            <a:chOff x="288761" y="1808059"/>
            <a:chExt cx="5144929" cy="353451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16B88F-8620-FB42-8C73-7A2514046AC7}"/>
                </a:ext>
              </a:extLst>
            </p:cNvPr>
            <p:cNvSpPr/>
            <p:nvPr/>
          </p:nvSpPr>
          <p:spPr>
            <a:xfrm>
              <a:off x="1347540" y="1987729"/>
              <a:ext cx="2767263" cy="2122392"/>
            </a:xfrm>
            <a:custGeom>
              <a:avLst/>
              <a:gdLst>
                <a:gd name="connsiteX0" fmla="*/ 0 w 2767263"/>
                <a:gd name="connsiteY0" fmla="*/ 0 h 2122392"/>
                <a:gd name="connsiteX1" fmla="*/ 914400 w 2767263"/>
                <a:gd name="connsiteY1" fmla="*/ 1780674 h 2122392"/>
                <a:gd name="connsiteX2" fmla="*/ 1491916 w 2767263"/>
                <a:gd name="connsiteY2" fmla="*/ 1973179 h 2122392"/>
                <a:gd name="connsiteX3" fmla="*/ 2767263 w 2767263"/>
                <a:gd name="connsiteY3" fmla="*/ 96253 h 212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263" h="2122392">
                  <a:moveTo>
                    <a:pt x="0" y="0"/>
                  </a:moveTo>
                  <a:cubicBezTo>
                    <a:pt x="332873" y="725905"/>
                    <a:pt x="665747" y="1451811"/>
                    <a:pt x="914400" y="1780674"/>
                  </a:cubicBezTo>
                  <a:cubicBezTo>
                    <a:pt x="1163053" y="2109537"/>
                    <a:pt x="1183106" y="2253916"/>
                    <a:pt x="1491916" y="1973179"/>
                  </a:cubicBezTo>
                  <a:cubicBezTo>
                    <a:pt x="1800727" y="1692442"/>
                    <a:pt x="2283995" y="894347"/>
                    <a:pt x="2767263" y="962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8E3AE-F429-DA41-841F-F5EAC14E27F5}"/>
                </a:ext>
              </a:extLst>
            </p:cNvPr>
            <p:cNvCxnSpPr/>
            <p:nvPr/>
          </p:nvCxnSpPr>
          <p:spPr>
            <a:xfrm>
              <a:off x="288761" y="4764505"/>
              <a:ext cx="38260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748CC15-2BD7-374D-83A7-7681989B7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937" y="1808059"/>
              <a:ext cx="0" cy="3473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6B5940-3B49-1C4A-89A4-CA813B4D8E56}"/>
                </a:ext>
              </a:extLst>
            </p:cNvPr>
            <p:cNvSpPr/>
            <p:nvPr/>
          </p:nvSpPr>
          <p:spPr>
            <a:xfrm>
              <a:off x="1917031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70491-8743-B24D-9417-C399D39C8FE6}"/>
                </a:ext>
              </a:extLst>
            </p:cNvPr>
            <p:cNvSpPr/>
            <p:nvPr/>
          </p:nvSpPr>
          <p:spPr>
            <a:xfrm>
              <a:off x="901212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BEDE05-4912-074F-994B-47222E45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0621" y="4872790"/>
              <a:ext cx="289206" cy="3657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FD9F5-0A30-FD40-994D-56575513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983" y="4884321"/>
              <a:ext cx="475488" cy="3657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18884F-3D2C-3E45-B630-6B35A76A7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277" y="4164263"/>
              <a:ext cx="331736" cy="3657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F6DC9E-CB34-3046-8051-83AF0E99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470" y="4122731"/>
              <a:ext cx="884629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E3A97E-D67B-AB41-8402-0A4B2F4B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5834" y="4164263"/>
              <a:ext cx="781722" cy="36576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73EF034-16CD-5845-9F3F-75C43FAFFEFD}"/>
                </a:ext>
              </a:extLst>
            </p:cNvPr>
            <p:cNvCxnSpPr>
              <a:cxnSpLocks/>
            </p:cNvCxnSpPr>
            <p:nvPr/>
          </p:nvCxnSpPr>
          <p:spPr>
            <a:xfrm>
              <a:off x="2557145" y="413273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EA65D45-C412-504B-BAAC-8C9ADEB9C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9342" y="412964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982436-E7E3-B740-9EF4-C73568495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626" t="11082" r="28130" b="7129"/>
            <a:stretch/>
          </p:blipFill>
          <p:spPr>
            <a:xfrm>
              <a:off x="3841373" y="2644908"/>
              <a:ext cx="1592317" cy="55051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230DB3-EDDF-6644-B87E-AD0F2667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2853" y="4809177"/>
              <a:ext cx="723900" cy="533400"/>
            </a:xfrm>
            <a:prstGeom prst="rect">
              <a:avLst/>
            </a:prstGeom>
          </p:spPr>
        </p:pic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325D94CB-AE78-7240-B882-AF0E49284B62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Soft Thresholding</a:t>
            </a:r>
            <a:endParaRPr lang="en-US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A84D89-0C50-B84E-8026-8AA754B1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399" y="3304165"/>
            <a:ext cx="4846320" cy="2588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35DD0-2DE1-244E-9D58-1998C3B9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913" y="1583693"/>
            <a:ext cx="3860800" cy="6731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1E8DE2CC-D6B2-A642-93F3-A38008C0F3CF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802929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44D9232-A47C-6447-B7F5-9ACE987B96CB}"/>
              </a:ext>
            </a:extLst>
          </p:cNvPr>
          <p:cNvSpPr/>
          <p:nvPr/>
        </p:nvSpPr>
        <p:spPr>
          <a:xfrm>
            <a:off x="5720713" y="4414345"/>
            <a:ext cx="869273" cy="4209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4062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Beyond Lasso: Sparse Learning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Elastic net: L1+L2 regularization (i.e., ridge + lasso)</a:t>
            </a:r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pPr lvl="1"/>
            <a:r>
              <a:rPr lang="en-US" dirty="0"/>
              <a:t>Group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a group of features to be unselected simultaneously</a:t>
            </a:r>
          </a:p>
          <a:p>
            <a:pPr lvl="2"/>
            <a:r>
              <a:rPr lang="en-US" dirty="0"/>
              <a:t> </a:t>
            </a:r>
            <a:r>
              <a:rPr lang="en-US" i="1" dirty="0" err="1"/>
              <a:t>w</a:t>
            </a:r>
            <a:r>
              <a:rPr lang="en-US" i="1" baseline="-25000" dirty="0" err="1"/>
              <a:t>j</a:t>
            </a:r>
            <a:r>
              <a:rPr lang="en-US" dirty="0"/>
              <a:t> : coefficient vector for a group of features (group </a:t>
            </a:r>
            <a:r>
              <a:rPr lang="en-US" i="1" dirty="0"/>
              <a:t>j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 within each group; L</a:t>
            </a:r>
            <a:r>
              <a:rPr lang="en-US" baseline="-25000" dirty="0"/>
              <a:t>1</a:t>
            </a:r>
            <a:r>
              <a:rPr lang="en-US" dirty="0"/>
              <a:t> norm across groups</a:t>
            </a:r>
          </a:p>
          <a:p>
            <a:pPr lvl="1"/>
            <a:r>
              <a:rPr lang="en-US" dirty="0"/>
              <a:t>Fused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co-select (or co-un-select) adjacent features</a:t>
            </a:r>
          </a:p>
          <a:p>
            <a:pPr lvl="1"/>
            <a:r>
              <a:rPr lang="en-US" dirty="0"/>
              <a:t>Many more: e.g., graph-guided lasso, graphical lasso, matrix completion</a:t>
            </a:r>
          </a:p>
          <a:p>
            <a:pPr lvl="2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E9CAC-2B79-5A46-B0DC-B054A7F3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90" y="1671141"/>
            <a:ext cx="51562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4D647-AF1D-224C-AC18-FD61154F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14" y="2339920"/>
            <a:ext cx="50038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434313-305D-5F4F-B675-0664DD8C1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40" y="4590747"/>
            <a:ext cx="6743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245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376532" y="18568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From Naïve Bayes to Bayesian Networks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839" y="1219199"/>
            <a:ext cx="11157089" cy="2209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Naïve </a:t>
            </a:r>
            <a:r>
              <a:rPr lang="en-US" sz="2400" dirty="0"/>
              <a:t>Bayes classifiers assume that the value of a particular feature is </a:t>
            </a:r>
            <a:r>
              <a:rPr lang="en-US" sz="2400" b="1" dirty="0"/>
              <a:t>independent</a:t>
            </a:r>
            <a:r>
              <a:rPr lang="en-US" sz="2400" dirty="0"/>
              <a:t> of the value of any other feature, given the class variable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This assumption is often too simple to model the real world well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Bayesian network (or Bayes network, belief network, Bayesian model or probabilistic directed acyclic graphical model) is a </a:t>
            </a:r>
            <a:r>
              <a:rPr lang="en-US" altLang="en-US" sz="2400" b="1" dirty="0">
                <a:solidFill>
                  <a:srgbClr val="222222"/>
                </a:solidFill>
              </a:rPr>
              <a:t>probabilistic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  <a:r>
              <a:rPr lang="en-US" altLang="en-US" sz="2400" b="1" dirty="0"/>
              <a:t>graphical model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</a:p>
        </p:txBody>
      </p:sp>
      <p:pic>
        <p:nvPicPr>
          <p:cNvPr id="83974" name="Picture 6" descr="Figure 1">
            <a:extLst>
              <a:ext uri="{FF2B5EF4-FFF2-40B4-BE49-F238E27FC236}">
                <a16:creationId xmlns:a16="http://schemas.microsoft.com/office/drawing/2014/main" id="{C50FB17B-D3ED-47A6-A503-0FD6CEB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28" y="3734523"/>
            <a:ext cx="3619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B1BDB406-9444-473D-8894-815D0425BE8F}"/>
              </a:ext>
            </a:extLst>
          </p:cNvPr>
          <p:cNvSpPr txBox="1">
            <a:spLocks noChangeArrowheads="1"/>
          </p:cNvSpPr>
          <p:nvPr/>
        </p:nvSpPr>
        <p:spPr>
          <a:xfrm>
            <a:off x="352839" y="3429000"/>
            <a:ext cx="7492448" cy="31161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Represented by a set of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variables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their conditional dependencies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via a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directed acyclic graph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(DAG)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  Given symptoms, the network can be used to compute the probabilities of the presence of various diseases</a:t>
            </a:r>
          </a:p>
        </p:txBody>
      </p:sp>
    </p:spTree>
    <p:extLst>
      <p:ext uri="{BB962C8B-B14F-4D97-AF65-F5344CB8AC3E}">
        <p14:creationId xmlns:p14="http://schemas.microsoft.com/office/powerpoint/2010/main" val="324810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70" y="5619524"/>
            <a:ext cx="3655065" cy="9341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024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(or </a:t>
            </a:r>
            <a:r>
              <a:rPr lang="en-US" altLang="en-US" b="1" dirty="0"/>
              <a:t>Bayesian 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</a:p>
          <a:p>
            <a:pPr lvl="1"/>
            <a:r>
              <a:rPr lang="en-US" altLang="en-US" dirty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/>
              <a:t>A 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(CPTs)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A3A63-690F-4475-81DF-4CAF413211D7}"/>
              </a:ext>
            </a:extLst>
          </p:cNvPr>
          <p:cNvGrpSpPr/>
          <p:nvPr/>
        </p:nvGrpSpPr>
        <p:grpSpPr>
          <a:xfrm>
            <a:off x="7715382" y="3094371"/>
            <a:ext cx="3355171" cy="2130896"/>
            <a:chOff x="8723658" y="1861672"/>
            <a:chExt cx="3355171" cy="2130896"/>
          </a:xfrm>
        </p:grpSpPr>
        <p:sp>
          <p:nvSpPr>
            <p:cNvPr id="20" name="Oval 19"/>
            <p:cNvSpPr/>
            <p:nvPr/>
          </p:nvSpPr>
          <p:spPr>
            <a:xfrm>
              <a:off x="8822223" y="1995128"/>
              <a:ext cx="1130891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Family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History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/>
            <p:cNvCxnSpPr>
              <a:stCxn id="20" idx="4"/>
              <a:endCxn id="24" idx="0"/>
            </p:cNvCxnSpPr>
            <p:nvPr/>
          </p:nvCxnSpPr>
          <p:spPr>
            <a:xfrm flipH="1">
              <a:off x="9387668" y="2523906"/>
              <a:ext cx="1" cy="20768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5" idx="4"/>
              <a:endCxn id="27" idx="0"/>
            </p:cNvCxnSpPr>
            <p:nvPr/>
          </p:nvCxnSpPr>
          <p:spPr>
            <a:xfrm flipH="1">
              <a:off x="11141390" y="3273436"/>
              <a:ext cx="29" cy="18945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0527423" y="1861672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Smoker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73701" y="2731591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Lung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Cancer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204009" y="2744658"/>
              <a:ext cx="1874820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Emphysema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723658" y="3463790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Positive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X-Ray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481618" y="3462886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Dyspnea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/>
            <p:cNvCxnSpPr>
              <a:stCxn id="23" idx="3"/>
              <a:endCxn id="24" idx="7"/>
            </p:cNvCxnSpPr>
            <p:nvPr/>
          </p:nvCxnSpPr>
          <p:spPr>
            <a:xfrm flipH="1">
              <a:off x="9821808" y="2313012"/>
              <a:ext cx="885442" cy="49601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4"/>
              <a:endCxn id="25" idx="0"/>
            </p:cNvCxnSpPr>
            <p:nvPr/>
          </p:nvCxnSpPr>
          <p:spPr>
            <a:xfrm>
              <a:off x="11141390" y="2390450"/>
              <a:ext cx="29" cy="3542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4"/>
              <a:endCxn id="26" idx="0"/>
            </p:cNvCxnSpPr>
            <p:nvPr/>
          </p:nvCxnSpPr>
          <p:spPr>
            <a:xfrm flipH="1">
              <a:off x="9383430" y="3260369"/>
              <a:ext cx="4238" cy="2034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5"/>
              <a:endCxn id="27" idx="1"/>
            </p:cNvCxnSpPr>
            <p:nvPr/>
          </p:nvCxnSpPr>
          <p:spPr>
            <a:xfrm>
              <a:off x="9821808" y="3182931"/>
              <a:ext cx="853053" cy="35739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351F2-48DB-41B5-A1F7-7853A8AE7D8C}"/>
              </a:ext>
            </a:extLst>
          </p:cNvPr>
          <p:cNvGrpSpPr/>
          <p:nvPr/>
        </p:nvGrpSpPr>
        <p:grpSpPr>
          <a:xfrm>
            <a:off x="246058" y="3798872"/>
            <a:ext cx="3340082" cy="1997315"/>
            <a:chOff x="4557059" y="4874584"/>
            <a:chExt cx="3340082" cy="1997315"/>
          </a:xfrm>
        </p:grpSpPr>
        <p:sp>
          <p:nvSpPr>
            <p:cNvPr id="19" name="Rectangle 18"/>
            <p:cNvSpPr/>
            <p:nvPr/>
          </p:nvSpPr>
          <p:spPr>
            <a:xfrm>
              <a:off x="4557059" y="6487178"/>
              <a:ext cx="334008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984917" y="5767343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15125" y="48745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520104" y="5485310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1647" y="57652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33" idx="5"/>
            </p:cNvCxnSpPr>
            <p:nvPr/>
          </p:nvCxnSpPr>
          <p:spPr>
            <a:xfrm>
              <a:off x="6331300" y="5490759"/>
              <a:ext cx="355784" cy="3443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06811" y="6126231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ame 37"/>
            <p:cNvSpPr/>
            <p:nvPr/>
          </p:nvSpPr>
          <p:spPr>
            <a:xfrm>
              <a:off x="6291491" y="5434909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A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B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C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B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|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A,</a:t>
                </a:r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  <a:blipFill>
                <a:blip r:embed="rId4"/>
                <a:stretch>
                  <a:fillRect t="-7937" r="-649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8FE6F-356C-4310-B914-1CAAEE85F543}"/>
              </a:ext>
            </a:extLst>
          </p:cNvPr>
          <p:cNvGrpSpPr/>
          <p:nvPr/>
        </p:nvGrpSpPr>
        <p:grpSpPr>
          <a:xfrm>
            <a:off x="3766296" y="3734947"/>
            <a:ext cx="3276666" cy="1999910"/>
            <a:chOff x="8729222" y="4862299"/>
            <a:chExt cx="3276666" cy="1999910"/>
          </a:xfrm>
        </p:grpSpPr>
        <p:sp>
          <p:nvSpPr>
            <p:cNvPr id="41" name="Oval 40"/>
            <p:cNvSpPr/>
            <p:nvPr/>
          </p:nvSpPr>
          <p:spPr>
            <a:xfrm>
              <a:off x="9075321" y="5755058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05529" y="48622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9610508" y="5473025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0562051" y="57529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10409651" y="5422624"/>
              <a:ext cx="298663" cy="37950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6"/>
              <a:endCxn id="44" idx="2"/>
            </p:cNvCxnSpPr>
            <p:nvPr/>
          </p:nvCxnSpPr>
          <p:spPr>
            <a:xfrm flipV="1">
              <a:off x="9797215" y="6113946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ame 46"/>
            <p:cNvSpPr/>
            <p:nvPr/>
          </p:nvSpPr>
          <p:spPr>
            <a:xfrm>
              <a:off x="10381895" y="5422624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29222" y="6477488"/>
              <a:ext cx="322306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10838464" y="5133513"/>
              <a:ext cx="1167424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Not Bayesian networks</a:t>
              </a:r>
            </a:p>
          </p:txBody>
        </p:sp>
      </p:grp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0ACD115E-A22E-334F-B845-E03C4E15D6BB}"/>
              </a:ext>
            </a:extLst>
          </p:cNvPr>
          <p:cNvSpPr/>
          <p:nvPr/>
        </p:nvSpPr>
        <p:spPr>
          <a:xfrm rot="2846044">
            <a:off x="2763748" y="5796187"/>
            <a:ext cx="626724" cy="33457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6832742" y="2309223"/>
            <a:ext cx="5096024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Nodes: random variables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Links: dependency</a:t>
            </a:r>
          </a:p>
        </p:txBody>
      </p:sp>
    </p:spTree>
    <p:extLst>
      <p:ext uri="{BB962C8B-B14F-4D97-AF65-F5344CB8AC3E}">
        <p14:creationId xmlns:p14="http://schemas.microsoft.com/office/powerpoint/2010/main" val="40417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843644" y="1203890"/>
            <a:ext cx="4267877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onditional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robability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ables (CPT)</a:t>
            </a:r>
          </a:p>
        </p:txBody>
      </p:sp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845198" y="4810433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CPT shows the conditional probability for each possible combination of its parents: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3949" y="1875453"/>
            <a:ext cx="4038600" cy="2357438"/>
            <a:chOff x="1600200" y="1447800"/>
            <a:chExt cx="4038600" cy="2357438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Fire (F)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Smoke (S)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Alarm (A)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45993" y="1644135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Smoke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.90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.01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43644" y="2810336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Tampering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Alarm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a|f,t</a:t>
                      </a:r>
                      <a:endParaRPr lang="en-US" sz="1600" baseline="-250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.99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.85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.0001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1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</m:t>
                      </m:r>
                      <m:d>
                        <m:dPr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alt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Parents</m:t>
                          </m:r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b>
                          </m:sSub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(F)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p(S|F)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  <a:blipFill>
                <a:blip r:embed="rId4"/>
                <a:stretch>
                  <a:fillRect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1:  Given both the network structure and all variables observable: </a:t>
            </a:r>
            <a:r>
              <a:rPr lang="en-US" altLang="en-US" sz="2200" i="1" dirty="0"/>
              <a:t>compute only the CPT entries</a:t>
            </a:r>
          </a:p>
          <a:p>
            <a:pPr eaLnBrk="1" hangingPunct="1"/>
            <a:r>
              <a:rPr lang="en-US" altLang="en-US" sz="2200" dirty="0"/>
              <a:t>Scenario 2: Network structure known, some variables hidden: </a:t>
            </a:r>
            <a:r>
              <a:rPr lang="en-US" altLang="en-US" sz="2200" i="1" dirty="0"/>
              <a:t>gradient descent</a:t>
            </a:r>
            <a:r>
              <a:rPr lang="en-US" altLang="en-US" sz="22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without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3: Network structure unknown, all variables observable: search through the model space to </a:t>
            </a:r>
            <a:r>
              <a:rPr lang="en-US" altLang="en-US" sz="2200" i="1" dirty="0"/>
              <a:t>reconstruct network topology </a:t>
            </a:r>
          </a:p>
          <a:p>
            <a:pPr eaLnBrk="1" hangingPunct="1"/>
            <a:r>
              <a:rPr lang="en-US" altLang="en-US" sz="2200" dirty="0"/>
              <a:t>Scenario 4: Unknown structure, all hidden variables: No good algorithms known for this purpose</a:t>
            </a:r>
          </a:p>
          <a:p>
            <a:pPr eaLnBrk="1" hangingPunct="1"/>
            <a:r>
              <a:rPr lang="en-US" altLang="en-US" sz="2200" dirty="0"/>
              <a:t>D. Heckerman.  </a:t>
            </a:r>
            <a:r>
              <a:rPr lang="en-US" altLang="en-US" sz="22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200" dirty="0"/>
              <a:t>.  In </a:t>
            </a:r>
            <a:r>
              <a:rPr lang="en-US" altLang="en-US" sz="2200" i="1" dirty="0"/>
              <a:t>Learning in Graphical Models,</a:t>
            </a:r>
            <a:r>
              <a:rPr lang="en-US" altLang="en-US" sz="2200" dirty="0"/>
              <a:t> M. Jordan, ed. MIT Press, 1999</a:t>
            </a:r>
          </a:p>
        </p:txBody>
      </p:sp>
    </p:spTree>
    <p:extLst>
      <p:ext uri="{BB962C8B-B14F-4D97-AF65-F5344CB8AC3E}">
        <p14:creationId xmlns:p14="http://schemas.microsoft.com/office/powerpoint/2010/main" val="129186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Probabilistic Graphic Model: Plate</a:t>
            </a:r>
            <a:r>
              <a:rPr lang="zh-CN" altLang="en-US" sz="4000" dirty="0"/>
              <a:t> </a:t>
            </a:r>
            <a:r>
              <a:rPr lang="en-US" altLang="zh-CN" sz="4000" dirty="0"/>
              <a:t>Notations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5" y="1194877"/>
            <a:ext cx="9061476" cy="2688451"/>
          </a:xfrm>
        </p:spPr>
        <p:txBody>
          <a:bodyPr/>
          <a:lstStyle/>
          <a:p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Variables</a:t>
            </a:r>
          </a:p>
          <a:p>
            <a:pPr lvl="1"/>
            <a:r>
              <a:rPr lang="en-US" altLang="zh-CN" sz="2400" dirty="0"/>
              <a:t>A solid</a:t>
            </a:r>
            <a:r>
              <a:rPr lang="zh-CN" altLang="en-US" sz="2400" dirty="0"/>
              <a:t> </a:t>
            </a:r>
            <a:r>
              <a:rPr lang="en-US" altLang="zh-CN" sz="2400" dirty="0"/>
              <a:t>(or shaded) circle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 is</a:t>
            </a:r>
            <a:r>
              <a:rPr lang="zh-CN" altLang="en-US" sz="2400" dirty="0"/>
              <a:t> </a:t>
            </a:r>
            <a:r>
              <a:rPr lang="en-US" altLang="zh-CN" sz="2400" i="1" dirty="0"/>
              <a:t>observed</a:t>
            </a:r>
            <a:r>
              <a:rPr lang="en-US" altLang="zh-CN" sz="2400" dirty="0"/>
              <a:t>; otherwise it is </a:t>
            </a:r>
            <a:r>
              <a:rPr lang="en-US" altLang="zh-CN" sz="2400" i="1" dirty="0"/>
              <a:t>hidden</a:t>
            </a:r>
          </a:p>
          <a:p>
            <a:r>
              <a:rPr lang="en-US" altLang="zh-CN" sz="2400" dirty="0"/>
              <a:t>Dependency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variables: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en-US" sz="2400" dirty="0"/>
              <a:t>cyclic </a:t>
            </a:r>
            <a:r>
              <a:rPr lang="en-US" altLang="zh-CN" sz="2400" dirty="0"/>
              <a:t>G</a:t>
            </a:r>
            <a:r>
              <a:rPr lang="en-US" sz="2400" dirty="0"/>
              <a:t>raphical</a:t>
            </a:r>
            <a:r>
              <a:rPr lang="zh-CN" altLang="en-US" sz="2400" dirty="0"/>
              <a:t> </a:t>
            </a:r>
            <a:r>
              <a:rPr lang="en-US" altLang="zh-CN" sz="2400" dirty="0"/>
              <a:t>(DAG)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plate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  <a:r>
              <a:rPr lang="zh-CN" altLang="en-US" sz="2400" dirty="0"/>
              <a:t> </a:t>
            </a:r>
            <a:r>
              <a:rPr lang="en-US" altLang="zh-CN" sz="2400" dirty="0"/>
              <a:t>instead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flat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39E814-B96F-43C7-BB74-2335F1834995}"/>
              </a:ext>
            </a:extLst>
          </p:cNvPr>
          <p:cNvGrpSpPr/>
          <p:nvPr/>
        </p:nvGrpSpPr>
        <p:grpSpPr>
          <a:xfrm>
            <a:off x="10213383" y="1346201"/>
            <a:ext cx="721894" cy="1894132"/>
            <a:chOff x="10213383" y="1219201"/>
            <a:chExt cx="721894" cy="1894132"/>
          </a:xfrm>
        </p:grpSpPr>
        <p:sp>
          <p:nvSpPr>
            <p:cNvPr id="4" name="Oval 3"/>
            <p:cNvSpPr/>
            <p:nvPr/>
          </p:nvSpPr>
          <p:spPr>
            <a:xfrm>
              <a:off x="10213383" y="1219201"/>
              <a:ext cx="721894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13383" y="239143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4" idx="4"/>
              <a:endCxn id="5" idx="0"/>
            </p:cNvCxnSpPr>
            <p:nvPr/>
          </p:nvCxnSpPr>
          <p:spPr>
            <a:xfrm>
              <a:off x="10574330" y="1941095"/>
              <a:ext cx="0" cy="45034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39705-6D0E-4E10-BB19-833EFD4DC3AD}"/>
              </a:ext>
            </a:extLst>
          </p:cNvPr>
          <p:cNvGrpSpPr/>
          <p:nvPr/>
        </p:nvGrpSpPr>
        <p:grpSpPr>
          <a:xfrm>
            <a:off x="2463934" y="4247405"/>
            <a:ext cx="3884126" cy="2321980"/>
            <a:chOff x="1450039" y="4286271"/>
            <a:chExt cx="3884126" cy="232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2776692" y="4941150"/>
              <a:ext cx="538281" cy="49782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endCxn id="29" idx="7"/>
            </p:cNvCxnSpPr>
            <p:nvPr/>
          </p:nvCxnSpPr>
          <p:spPr>
            <a:xfrm flipH="1">
              <a:off x="2066214" y="4902446"/>
              <a:ext cx="1117763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3694433" y="4902446"/>
              <a:ext cx="1023557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⋯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2714936" y="6223530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B26E5-3848-4BDE-BD0A-669BB7A1EB8C}"/>
              </a:ext>
            </a:extLst>
          </p:cNvPr>
          <p:cNvGrpSpPr/>
          <p:nvPr/>
        </p:nvGrpSpPr>
        <p:grpSpPr>
          <a:xfrm>
            <a:off x="8040468" y="4322142"/>
            <a:ext cx="1582356" cy="2367371"/>
            <a:chOff x="8482427" y="4232245"/>
            <a:chExt cx="1582356" cy="2367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/>
                <p:cNvSpPr/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endCxn id="37" idx="0"/>
            </p:cNvCxnSpPr>
            <p:nvPr/>
          </p:nvCxnSpPr>
          <p:spPr>
            <a:xfrm>
              <a:off x="9084149" y="4899949"/>
              <a:ext cx="0" cy="53549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/>
            <p:cNvSpPr/>
            <p:nvPr/>
          </p:nvSpPr>
          <p:spPr>
            <a:xfrm>
              <a:off x="8651829" y="5167111"/>
              <a:ext cx="1109735" cy="1053886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𝑁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8482427" y="621489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90AEFC-E48E-43A3-A111-83B9E342D9F3}"/>
              </a:ext>
            </a:extLst>
          </p:cNvPr>
          <p:cNvSpPr/>
          <p:nvPr/>
        </p:nvSpPr>
        <p:spPr>
          <a:xfrm>
            <a:off x="6779036" y="4942996"/>
            <a:ext cx="721894" cy="612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27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An Example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 Plate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Notation</a:t>
            </a:r>
            <a:endParaRPr lang="en-US" sz="4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77373" y="2195614"/>
            <a:ext cx="4920030" cy="3637966"/>
            <a:chOff x="713567" y="2572145"/>
            <a:chExt cx="4920030" cy="3637966"/>
          </a:xfrm>
        </p:grpSpPr>
        <p:sp>
          <p:nvSpPr>
            <p:cNvPr id="5" name="Oval 4"/>
            <p:cNvSpPr/>
            <p:nvPr/>
          </p:nvSpPr>
          <p:spPr>
            <a:xfrm>
              <a:off x="3365162" y="3434590"/>
              <a:ext cx="1569581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3245152" y="3294302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4503" y="4128755"/>
              <a:ext cx="113909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#Courses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65162" y="5131225"/>
              <a:ext cx="1888973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3245152" y="4990937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52504" y="5825390"/>
              <a:ext cx="118109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#Students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77366" y="4269043"/>
              <a:ext cx="1063208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713567" y="4128755"/>
              <a:ext cx="192929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1020" y="4990937"/>
              <a:ext cx="10020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#Grades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5" idx="3"/>
              <a:endCxn id="16" idx="7"/>
            </p:cNvCxnSpPr>
            <p:nvPr/>
          </p:nvCxnSpPr>
          <p:spPr>
            <a:xfrm flipH="1">
              <a:off x="1884871" y="4050765"/>
              <a:ext cx="1710151" cy="32399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1"/>
              <a:endCxn id="16" idx="5"/>
            </p:cNvCxnSpPr>
            <p:nvPr/>
          </p:nvCxnSpPr>
          <p:spPr>
            <a:xfrm flipH="1" flipV="1">
              <a:off x="1884871" y="4885218"/>
              <a:ext cx="1756925" cy="351726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59440" y="257214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609" y="1247163"/>
            <a:ext cx="5717470" cy="5394841"/>
            <a:chOff x="6138672" y="1255773"/>
            <a:chExt cx="5717470" cy="5394841"/>
          </a:xfrm>
        </p:grpSpPr>
        <p:sp>
          <p:nvSpPr>
            <p:cNvPr id="25" name="Oval 24"/>
            <p:cNvSpPr/>
            <p:nvPr/>
          </p:nvSpPr>
          <p:spPr>
            <a:xfrm>
              <a:off x="9588356" y="2747729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88356" y="4972051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139321" y="2741056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>
              <a:stCxn id="28" idx="2"/>
            </p:cNvCxnSpPr>
            <p:nvPr/>
          </p:nvCxnSpPr>
          <p:spPr>
            <a:xfrm flipH="1" flipV="1">
              <a:off x="9115634" y="5021077"/>
              <a:ext cx="472722" cy="3119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588356" y="1716697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588356" y="5928720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588356" y="3945377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139321" y="1850251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138672" y="3678778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1465" y="4660130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21465" y="5820547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>
              <a:stCxn id="25" idx="2"/>
              <a:endCxn id="44" idx="6"/>
            </p:cNvCxnSpPr>
            <p:nvPr/>
          </p:nvCxnSpPr>
          <p:spPr>
            <a:xfrm flipH="1">
              <a:off x="9068860" y="3108676"/>
              <a:ext cx="519496" cy="191240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8" idx="2"/>
              <a:endCxn id="31" idx="6"/>
            </p:cNvCxnSpPr>
            <p:nvPr/>
          </p:nvCxnSpPr>
          <p:spPr>
            <a:xfrm flipH="1" flipV="1">
              <a:off x="8986716" y="3102003"/>
              <a:ext cx="601640" cy="223099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9" idx="2"/>
              <a:endCxn id="31" idx="6"/>
            </p:cNvCxnSpPr>
            <p:nvPr/>
          </p:nvCxnSpPr>
          <p:spPr>
            <a:xfrm flipH="1">
              <a:off x="8986716" y="2077644"/>
              <a:ext cx="601640" cy="10243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9" idx="2"/>
              <a:endCxn id="42" idx="6"/>
            </p:cNvCxnSpPr>
            <p:nvPr/>
          </p:nvCxnSpPr>
          <p:spPr>
            <a:xfrm flipH="1">
              <a:off x="8986716" y="2077644"/>
              <a:ext cx="601640" cy="13355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2"/>
              <a:endCxn id="43" idx="6"/>
            </p:cNvCxnSpPr>
            <p:nvPr/>
          </p:nvCxnSpPr>
          <p:spPr>
            <a:xfrm flipH="1">
              <a:off x="8986067" y="3108676"/>
              <a:ext cx="602289" cy="9310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5" idx="2"/>
              <a:endCxn id="45" idx="6"/>
            </p:cNvCxnSpPr>
            <p:nvPr/>
          </p:nvCxnSpPr>
          <p:spPr>
            <a:xfrm flipH="1">
              <a:off x="9068860" y="3108676"/>
              <a:ext cx="519496" cy="307281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1" idx="2"/>
              <a:endCxn id="43" idx="6"/>
            </p:cNvCxnSpPr>
            <p:nvPr/>
          </p:nvCxnSpPr>
          <p:spPr>
            <a:xfrm flipH="1" flipV="1">
              <a:off x="8986067" y="4039725"/>
              <a:ext cx="602289" cy="26659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2"/>
              <a:endCxn id="45" idx="6"/>
            </p:cNvCxnSpPr>
            <p:nvPr/>
          </p:nvCxnSpPr>
          <p:spPr>
            <a:xfrm flipH="1" flipV="1">
              <a:off x="9068860" y="6181494"/>
              <a:ext cx="519496" cy="1081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261798" y="1255773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2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0ABC13-C235-D04B-B75B-A3A0A9304353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&amp; 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0FAA6-731F-614B-A63B-6090B7C2E84C}"/>
              </a:ext>
            </a:extLst>
          </p:cNvPr>
          <p:cNvSpPr txBox="1">
            <a:spLocks noChangeArrowheads="1"/>
          </p:cNvSpPr>
          <p:nvPr/>
        </p:nvSpPr>
        <p:spPr>
          <a:xfrm>
            <a:off x="667707" y="1239252"/>
            <a:ext cx="10447968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Feature Selection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Given a set of </a:t>
            </a:r>
            <a:r>
              <a:rPr lang="en-US" altLang="en-US" i="1" dirty="0">
                <a:latin typeface="Calibri" panose="020F0502020204030204" pitchFamily="34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</a:rPr>
              <a:t> initial features, how to select a few most effective ones?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Why?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Irrelevant features (student ID for predicting GPA)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Redundant features (monthly income vs. yearly income)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Feature Engineering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Given the initial features, how to construct more effective ones?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# of daily positive cases, # of daily tests, # of daily hospitalization </a:t>
            </a:r>
            <a:r>
              <a:rPr lang="en-US" altLang="en-US" dirty="0">
                <a:latin typeface="Calibri" panose="020F0502020204030204" pitchFamily="34" charset="0"/>
                <a:sym typeface="Wingdings" pitchFamily="2" charset="2"/>
              </a:rPr>
              <a:t> weekly positive rate</a:t>
            </a:r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(traditionally) domain knowledge is the key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Deep learning provides an automatic way</a:t>
            </a:r>
          </a:p>
        </p:txBody>
      </p:sp>
    </p:spTree>
    <p:extLst>
      <p:ext uri="{BB962C8B-B14F-4D97-AF65-F5344CB8AC3E}">
        <p14:creationId xmlns:p14="http://schemas.microsoft.com/office/powerpoint/2010/main" val="1003772518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405107" y="25807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6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</p:spPr>
            <p:txBody>
              <a:bodyPr/>
              <a:lstStyle/>
              <a:p>
                <a:pPr eaLnBrk="1" hangingPunct="1"/>
                <a:r>
                  <a:rPr lang="en-US" altLang="en-US" b="1" dirty="0">
                    <a:latin typeface="Calibri" panose="020F0502020204030204" pitchFamily="34" charset="0"/>
                  </a:rPr>
                  <a:t>The binary classification problem: </a:t>
                </a:r>
              </a:p>
              <a:p>
                <a:pPr lvl="1" eaLnBrk="1" hangingPunct="1"/>
                <a:r>
                  <a:rPr lang="en-US" altLang="en-US" dirty="0">
                    <a:latin typeface="Calibri" panose="020F0502020204030204" pitchFamily="34" charset="0"/>
                  </a:rPr>
                  <a:t>E.g., Movie review classification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  <a:ea typeface="HYGungSo-Bold" pitchFamily="18" charset="-127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  <a:ea typeface="HYGungSo-Bold" pitchFamily="18" charset="-127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(x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3</a:t>
                </a:r>
                <a:r>
                  <a:rPr lang="en-US" altLang="en-US" dirty="0">
                    <a:latin typeface="Calibri" panose="020F0502020204030204" pitchFamily="34" charset="0"/>
                  </a:rPr>
                  <a:t>, …), 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y</a:t>
                </a:r>
                <a:r>
                  <a:rPr lang="en-US" altLang="en-US" baseline="-25000" dirty="0" err="1">
                    <a:latin typeface="Calibri" panose="020F0502020204030204" pitchFamily="34" charset="0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+1 or –1 (positive, negative)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“awesome”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“disappointing”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We want to derive a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which maps input examples to their correct labels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  <a:blipFill>
                <a:blip r:embed="rId3"/>
                <a:stretch>
                  <a:fillRect l="-57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507889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u="sng" dirty="0"/>
              <a:t>linear and nonlinear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258148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/>
              <a:t>SVM—General Philosophy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3B768CC3-3021-F042-ABEF-EF650E8E895B}"/>
              </a:ext>
            </a:extLst>
          </p:cNvPr>
          <p:cNvSpPr txBox="1">
            <a:spLocks noChangeArrowheads="1"/>
          </p:cNvSpPr>
          <p:nvPr/>
        </p:nvSpPr>
        <p:spPr>
          <a:xfrm>
            <a:off x="5518930" y="2094154"/>
            <a:ext cx="6549403" cy="36595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a max-margin classifier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infinite set of lines (hyperplanes) separating two classes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one which separates two classes with the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margin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i.e.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maximum marginal hyperplane (MMH)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4F9DCE-969A-4A4D-9BFB-FE40A35A87E7}"/>
              </a:ext>
            </a:extLst>
          </p:cNvPr>
          <p:cNvGrpSpPr/>
          <p:nvPr/>
        </p:nvGrpSpPr>
        <p:grpSpPr>
          <a:xfrm>
            <a:off x="1410530" y="1161920"/>
            <a:ext cx="3389547" cy="2650313"/>
            <a:chOff x="1410530" y="1161920"/>
            <a:chExt cx="3389547" cy="26503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F88EDA-A912-7248-BEC7-0965C8578080}"/>
                </a:ext>
              </a:extLst>
            </p:cNvPr>
            <p:cNvGrpSpPr/>
            <p:nvPr/>
          </p:nvGrpSpPr>
          <p:grpSpPr>
            <a:xfrm>
              <a:off x="1410530" y="1497118"/>
              <a:ext cx="3389547" cy="2075133"/>
              <a:chOff x="2133761" y="2177998"/>
              <a:chExt cx="3389547" cy="20751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37C685-3BDD-9348-8909-F22281EF64BF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8CC48BD-CC0E-CB4C-A2A6-A3880D8FAC9F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D10BF4F-250F-4E48-A51E-B59AD3D903BC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D45EC5F-56B8-F24D-AB66-E70A1FB4D74A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A34F76F-E512-844C-8470-AED984F45EAC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FB11D4A-8713-B948-9865-41812D713A19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7065BDE-D638-144E-9E0F-A8CF98425B3D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11DBABA-247D-FF46-B718-876EF3DBB20E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24CA31E-084E-A84F-8F2F-02133C62E2DE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80D758B-A59E-984F-9FA8-91057BD6F65D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2766B32-10BB-0043-9879-0D27EEC17DD3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CE0A594-97E1-DB4D-98B5-11A5CF2D5201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FCBA4F-9ECC-E148-805F-BDB890D1251F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68785E9-0DFA-0D44-B52C-C99ECDC01F2A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6615BB-6D5A-A34C-8B79-F612F8D164D3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FFD5580-A3C8-0242-B309-0A59A50EAB34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0FE11E-F6CD-8349-8567-15937AD7430D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BD4043F-DAA3-414B-BC65-B663AD3F74D9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6B58F6C-95CB-3341-9FEF-0AC13658F2BD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C1621B9-382E-394F-9E58-064072319E59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C56CEF3-DDFD-8144-83B5-F9A7C46FC91E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773525D-2984-5E43-9FE0-A465368DDF01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BC28995-4EA5-6A4D-91FC-499834269297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6E1997-DA56-B140-8F28-845511ACD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1117" y="1295419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FA0420-F772-7D47-8246-851E74EFC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622" y="1418989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879637-E328-D346-BEA4-4AA01F59C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5670" y="1161920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E91A8A-9C15-BB4A-824D-89905FB5A9AB}"/>
              </a:ext>
            </a:extLst>
          </p:cNvPr>
          <p:cNvGrpSpPr/>
          <p:nvPr/>
        </p:nvGrpSpPr>
        <p:grpSpPr>
          <a:xfrm>
            <a:off x="1765222" y="4369715"/>
            <a:ext cx="3389547" cy="2075133"/>
            <a:chOff x="1765222" y="4369715"/>
            <a:chExt cx="3389547" cy="20751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198737C-D895-D74C-87F8-D1F4335FFEC4}"/>
                </a:ext>
              </a:extLst>
            </p:cNvPr>
            <p:cNvGrpSpPr/>
            <p:nvPr/>
          </p:nvGrpSpPr>
          <p:grpSpPr>
            <a:xfrm>
              <a:off x="1765222" y="4369715"/>
              <a:ext cx="3389547" cy="2075133"/>
              <a:chOff x="2133761" y="2177998"/>
              <a:chExt cx="3389547" cy="207513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D89B8E8-5B69-0849-9229-169748679A96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C09134-DD3F-8F42-82B1-EE78F87E1C1D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3DB5D4B-73A2-3345-8808-4241A5268E32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A14FBF7-CC2B-C546-82C2-456C3EDD2834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F576CF9-3383-1340-9EBA-285D3C70A9D2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5D808F1-6885-484E-9947-A8AC90FDCD9A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F6D9CFA-7780-2648-ACD6-57221E74391A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66EB38A-E6EC-004E-95ED-5A4E00C8854D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742432E-B3C5-0B4B-8B5D-E1707CDFF582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9BA3EF2-A3D9-0944-AD99-FC2E0F1D31C8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7EE4B42-5D32-F747-B2C0-59EEBEB40686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E7C8DE-FF71-1A4C-BF8D-8998AAE30DF8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8BDB4D7-C519-604E-BAFB-6D16AC5AE971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9C93732-B547-6740-9B19-E244867F175D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E91C2B2-D447-4B48-9E3A-4720F9D3F0B7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AFEF3E05-FD31-0D47-9DEC-90437794268F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8A8D8D4-51F5-6A4B-B94F-324A9FFB51F9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9839F76-86A1-5347-BDD7-672BBEE7781B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67447DF-12EA-EB4E-86E6-8EFD32B60833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97B083C-D9DF-E742-B035-CA3A2F18E6D8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057FA35-8C22-F74B-8E45-03DED555BC81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B39A8DBD-C125-BB4F-B248-7ED94D968296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A95BB8D-7D40-554C-A27D-CD4E9D00E9FA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E3A558E-4315-C745-94CA-BD36A7DE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170" y="4398691"/>
              <a:ext cx="0" cy="20290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60F348E-00E4-1A4B-B975-DFC77AF22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805" y="4406707"/>
              <a:ext cx="0" cy="202105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FC58E4-B867-434D-A305-C1F3EB41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458" y="4402694"/>
              <a:ext cx="0" cy="20250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63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SVM—When Data Is Linearly Separable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AE74A5-4A40-5E41-BAD3-33E7E57C9994}"/>
              </a:ext>
            </a:extLst>
          </p:cNvPr>
          <p:cNvGrpSpPr/>
          <p:nvPr/>
        </p:nvGrpSpPr>
        <p:grpSpPr>
          <a:xfrm>
            <a:off x="1290215" y="2002444"/>
            <a:ext cx="3389547" cy="2075133"/>
            <a:chOff x="2133761" y="2177998"/>
            <a:chExt cx="3389547" cy="207513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19D6514-1DF5-4E49-9612-AEB6E01CF9F8}"/>
                </a:ext>
              </a:extLst>
            </p:cNvPr>
            <p:cNvGrpSpPr/>
            <p:nvPr/>
          </p:nvGrpSpPr>
          <p:grpSpPr>
            <a:xfrm rot="194588">
              <a:off x="4001601" y="2177998"/>
              <a:ext cx="1521707" cy="1817205"/>
              <a:chOff x="4001601" y="2177998"/>
              <a:chExt cx="1521707" cy="181720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377789-E766-A242-ABF1-8322EFDCBFE1}"/>
                  </a:ext>
                </a:extLst>
              </p:cNvPr>
              <p:cNvSpPr/>
              <p:nvPr/>
            </p:nvSpPr>
            <p:spPr>
              <a:xfrm>
                <a:off x="400160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E4B0D3-6EE9-3B4B-981F-5747225F01F8}"/>
                  </a:ext>
                </a:extLst>
              </p:cNvPr>
              <p:cNvSpPr/>
              <p:nvPr/>
            </p:nvSpPr>
            <p:spPr>
              <a:xfrm>
                <a:off x="4425726" y="263616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A1EE663-9929-924B-9171-15605756D5AD}"/>
                  </a:ext>
                </a:extLst>
              </p:cNvPr>
              <p:cNvSpPr/>
              <p:nvPr/>
            </p:nvSpPr>
            <p:spPr>
              <a:xfrm>
                <a:off x="4849851" y="2483767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73B067E-741D-3348-B927-8327BE0D8CCC}"/>
                  </a:ext>
                </a:extLst>
              </p:cNvPr>
              <p:cNvSpPr/>
              <p:nvPr/>
            </p:nvSpPr>
            <p:spPr>
              <a:xfrm>
                <a:off x="4229403" y="303436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D7C765D-0E01-174E-ACE7-995154B815CA}"/>
                  </a:ext>
                </a:extLst>
              </p:cNvPr>
              <p:cNvSpPr/>
              <p:nvPr/>
            </p:nvSpPr>
            <p:spPr>
              <a:xfrm>
                <a:off x="4971119" y="31387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BE26F41-4917-B842-AF7B-91D3F87E4325}"/>
                  </a:ext>
                </a:extLst>
              </p:cNvPr>
              <p:cNvSpPr/>
              <p:nvPr/>
            </p:nvSpPr>
            <p:spPr>
              <a:xfrm>
                <a:off x="4530452" y="3338770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BB489A4-CCE9-B84B-8F15-B753C3FF01C0}"/>
                  </a:ext>
                </a:extLst>
              </p:cNvPr>
              <p:cNvSpPr/>
              <p:nvPr/>
            </p:nvSpPr>
            <p:spPr>
              <a:xfrm>
                <a:off x="5095737" y="35481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C5FDA7-F148-B34B-AF7B-B49C29C4A458}"/>
                  </a:ext>
                </a:extLst>
              </p:cNvPr>
              <p:cNvSpPr/>
              <p:nvPr/>
            </p:nvSpPr>
            <p:spPr>
              <a:xfrm>
                <a:off x="5365263" y="314187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9FE5D-9721-1047-ADBC-E4CA6CDBA4B2}"/>
                  </a:ext>
                </a:extLst>
              </p:cNvPr>
              <p:cNvSpPr/>
              <p:nvPr/>
            </p:nvSpPr>
            <p:spPr>
              <a:xfrm>
                <a:off x="4678925" y="383715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5CBFF2-374D-DC40-A8B8-0D6A2618EEEE}"/>
                  </a:ext>
                </a:extLst>
              </p:cNvPr>
              <p:cNvSpPr/>
              <p:nvPr/>
            </p:nvSpPr>
            <p:spPr>
              <a:xfrm>
                <a:off x="522353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DD0C23-DFFD-1B49-9AA5-AEF6CC15C02F}"/>
                  </a:ext>
                </a:extLst>
              </p:cNvPr>
              <p:cNvSpPr/>
              <p:nvPr/>
            </p:nvSpPr>
            <p:spPr>
              <a:xfrm>
                <a:off x="4267238" y="217799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9B0EDC3-F51D-C043-A22E-F9F95EA3346B}"/>
                </a:ext>
              </a:extLst>
            </p:cNvPr>
            <p:cNvGrpSpPr/>
            <p:nvPr/>
          </p:nvGrpSpPr>
          <p:grpSpPr>
            <a:xfrm rot="238784">
              <a:off x="2133761" y="2480598"/>
              <a:ext cx="1638035" cy="1772533"/>
              <a:chOff x="2054576" y="2633132"/>
              <a:chExt cx="1638035" cy="1772533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886AA7-C9EF-A849-AAD0-D17D45A502F0}"/>
                  </a:ext>
                </a:extLst>
              </p:cNvPr>
              <p:cNvSpPr/>
              <p:nvPr/>
            </p:nvSpPr>
            <p:spPr>
              <a:xfrm>
                <a:off x="2212621" y="3059288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C572C88-1DEE-3447-B04A-D7B0A8E0B4BA}"/>
                  </a:ext>
                </a:extLst>
              </p:cNvPr>
              <p:cNvSpPr/>
              <p:nvPr/>
            </p:nvSpPr>
            <p:spPr>
              <a:xfrm>
                <a:off x="2719739" y="2633132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CF365A3-9B77-6541-92A1-47E828FF40D1}"/>
                  </a:ext>
                </a:extLst>
              </p:cNvPr>
              <p:cNvSpPr/>
              <p:nvPr/>
            </p:nvSpPr>
            <p:spPr>
              <a:xfrm>
                <a:off x="2663736" y="3294414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B6EF59-EF64-0449-9BC1-8A61538637A0}"/>
                  </a:ext>
                </a:extLst>
              </p:cNvPr>
              <p:cNvSpPr/>
              <p:nvPr/>
            </p:nvSpPr>
            <p:spPr>
              <a:xfrm>
                <a:off x="2054576" y="35276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6DEA7F-22F8-1C4F-953A-035AB96B59D0}"/>
                  </a:ext>
                </a:extLst>
              </p:cNvPr>
              <p:cNvSpPr/>
              <p:nvPr/>
            </p:nvSpPr>
            <p:spPr>
              <a:xfrm>
                <a:off x="3183291" y="33879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1E415FD-7111-A74B-B699-AF523A4056AA}"/>
                  </a:ext>
                </a:extLst>
              </p:cNvPr>
              <p:cNvSpPr/>
              <p:nvPr/>
            </p:nvSpPr>
            <p:spPr>
              <a:xfrm>
                <a:off x="26792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41C9EA-6051-7442-9DC5-9139AEC76BD6}"/>
                  </a:ext>
                </a:extLst>
              </p:cNvPr>
              <p:cNvSpPr/>
              <p:nvPr/>
            </p:nvSpPr>
            <p:spPr>
              <a:xfrm>
                <a:off x="3171736" y="3948287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AB73D2-5D2A-0849-8E03-8BA0EECE8EEA}"/>
                  </a:ext>
                </a:extLst>
              </p:cNvPr>
              <p:cNvSpPr/>
              <p:nvPr/>
            </p:nvSpPr>
            <p:spPr>
              <a:xfrm>
                <a:off x="22220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18F620-6FF9-D34E-8FA9-18FC20C46714}"/>
                  </a:ext>
                </a:extLst>
              </p:cNvPr>
              <p:cNvSpPr/>
              <p:nvPr/>
            </p:nvSpPr>
            <p:spPr>
              <a:xfrm>
                <a:off x="2500135" y="424762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C579970-6F2B-D743-B582-E70FFBBFD9B4}"/>
                  </a:ext>
                </a:extLst>
              </p:cNvPr>
              <p:cNvSpPr/>
              <p:nvPr/>
            </p:nvSpPr>
            <p:spPr>
              <a:xfrm>
                <a:off x="3534566" y="3866616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111D7F-B368-4A45-B1EE-9182529EF911}"/>
              </a:ext>
            </a:extLst>
          </p:cNvPr>
          <p:cNvCxnSpPr>
            <a:cxnSpLocks/>
          </p:cNvCxnSpPr>
          <p:nvPr/>
        </p:nvCxnSpPr>
        <p:spPr>
          <a:xfrm flipH="1" flipV="1">
            <a:off x="2400802" y="1800745"/>
            <a:ext cx="1110129" cy="2393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6D3965-E43C-6044-9272-CC64380D58F5}"/>
              </a:ext>
            </a:extLst>
          </p:cNvPr>
          <p:cNvSpPr/>
          <p:nvPr/>
        </p:nvSpPr>
        <p:spPr>
          <a:xfrm rot="194588">
            <a:off x="8153455" y="350493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F0FE02-4FE8-7146-BB9C-550850BA6072}"/>
              </a:ext>
            </a:extLst>
          </p:cNvPr>
          <p:cNvSpPr/>
          <p:nvPr/>
        </p:nvSpPr>
        <p:spPr>
          <a:xfrm rot="194588">
            <a:off x="8494045" y="233089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D9990E-9136-3C4F-9275-273E46598EE3}"/>
              </a:ext>
            </a:extLst>
          </p:cNvPr>
          <p:cNvSpPr/>
          <p:nvPr/>
        </p:nvSpPr>
        <p:spPr>
          <a:xfrm rot="194588">
            <a:off x="9291842" y="225341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C67961-B1E2-A843-8900-FCD28B13DEEE}"/>
              </a:ext>
            </a:extLst>
          </p:cNvPr>
          <p:cNvSpPr/>
          <p:nvPr/>
        </p:nvSpPr>
        <p:spPr>
          <a:xfrm rot="194588">
            <a:off x="7756959" y="267537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97E56A-D5FF-994B-8EA6-D26D06342D47}"/>
              </a:ext>
            </a:extLst>
          </p:cNvPr>
          <p:cNvSpPr/>
          <p:nvPr/>
        </p:nvSpPr>
        <p:spPr>
          <a:xfrm rot="194588">
            <a:off x="9375859" y="29142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837B40-8A64-B74E-9BE4-771A43A3838A}"/>
              </a:ext>
            </a:extLst>
          </p:cNvPr>
          <p:cNvSpPr/>
          <p:nvPr/>
        </p:nvSpPr>
        <p:spPr>
          <a:xfrm rot="194588">
            <a:off x="8924584" y="30889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97E76F-A957-D34C-8C5D-7E9E757B7435}"/>
              </a:ext>
            </a:extLst>
          </p:cNvPr>
          <p:cNvSpPr/>
          <p:nvPr/>
        </p:nvSpPr>
        <p:spPr>
          <a:xfrm rot="194588">
            <a:off x="9477117" y="3330038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AA365A-4DC4-DF45-8AA8-16B34282A8F6}"/>
              </a:ext>
            </a:extLst>
          </p:cNvPr>
          <p:cNvSpPr/>
          <p:nvPr/>
        </p:nvSpPr>
        <p:spPr>
          <a:xfrm rot="194588">
            <a:off x="9769197" y="293962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29BEAA-3BC7-A140-A6BC-41FD207439C8}"/>
              </a:ext>
            </a:extLst>
          </p:cNvPr>
          <p:cNvSpPr/>
          <p:nvPr/>
        </p:nvSpPr>
        <p:spPr>
          <a:xfrm rot="194588">
            <a:off x="9044624" y="359496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F3415A-DE10-3A41-AAC7-E29CAAC0D5CC}"/>
              </a:ext>
            </a:extLst>
          </p:cNvPr>
          <p:cNvSpPr/>
          <p:nvPr/>
        </p:nvSpPr>
        <p:spPr>
          <a:xfrm rot="194588">
            <a:off x="9649866" y="254029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72FA94-FA22-F644-BF49-E3039B335FD2}"/>
              </a:ext>
            </a:extLst>
          </p:cNvPr>
          <p:cNvSpPr/>
          <p:nvPr/>
        </p:nvSpPr>
        <p:spPr>
          <a:xfrm rot="194588">
            <a:off x="7923058" y="220035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A6F41EF-2E57-5F4A-BB2C-FACC7BC710D3}"/>
              </a:ext>
            </a:extLst>
          </p:cNvPr>
          <p:cNvSpPr/>
          <p:nvPr/>
        </p:nvSpPr>
        <p:spPr>
          <a:xfrm rot="238784">
            <a:off x="6732282" y="262667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5FA6DC-02C7-5043-9CF0-C0D0386B320B}"/>
              </a:ext>
            </a:extLst>
          </p:cNvPr>
          <p:cNvSpPr/>
          <p:nvPr/>
        </p:nvSpPr>
        <p:spPr>
          <a:xfrm rot="238784">
            <a:off x="7267754" y="223674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9B6864-35AA-9C4D-97F6-2381D11374E1}"/>
              </a:ext>
            </a:extLst>
          </p:cNvPr>
          <p:cNvSpPr/>
          <p:nvPr/>
        </p:nvSpPr>
        <p:spPr>
          <a:xfrm rot="238784">
            <a:off x="7165991" y="289254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C82D11A-94B0-DC4D-967A-8506778FBD76}"/>
              </a:ext>
            </a:extLst>
          </p:cNvPr>
          <p:cNvSpPr/>
          <p:nvPr/>
        </p:nvSpPr>
        <p:spPr>
          <a:xfrm rot="238784">
            <a:off x="6542116" y="3082887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C6F657-427C-9E49-B27E-DC27DACB6DEB}"/>
              </a:ext>
            </a:extLst>
          </p:cNvPr>
          <p:cNvSpPr/>
          <p:nvPr/>
        </p:nvSpPr>
        <p:spPr>
          <a:xfrm rot="238784">
            <a:off x="7677805" y="302186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F5DDCF-E25B-EB4D-8449-DA595DDF6C2B}"/>
              </a:ext>
            </a:extLst>
          </p:cNvPr>
          <p:cNvSpPr/>
          <p:nvPr/>
        </p:nvSpPr>
        <p:spPr>
          <a:xfrm rot="238784">
            <a:off x="7143539" y="343893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0882283-C3F2-B54A-A774-06659FE92BB4}"/>
              </a:ext>
            </a:extLst>
          </p:cNvPr>
          <p:cNvSpPr/>
          <p:nvPr/>
        </p:nvSpPr>
        <p:spPr>
          <a:xfrm rot="238784">
            <a:off x="8191550" y="278581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812A32-E680-674D-992A-EA88BC07DDC9}"/>
              </a:ext>
            </a:extLst>
          </p:cNvPr>
          <p:cNvSpPr/>
          <p:nvPr/>
        </p:nvSpPr>
        <p:spPr>
          <a:xfrm rot="238784">
            <a:off x="6687442" y="340719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482ABBF-B704-B14D-A970-1DF71D64828C}"/>
              </a:ext>
            </a:extLst>
          </p:cNvPr>
          <p:cNvSpPr/>
          <p:nvPr/>
        </p:nvSpPr>
        <p:spPr>
          <a:xfrm rot="238784">
            <a:off x="7425595" y="370625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9F6BD2-FF6E-5A4E-AA12-8046D26F9A15}"/>
              </a:ext>
            </a:extLst>
          </p:cNvPr>
          <p:cNvSpPr/>
          <p:nvPr/>
        </p:nvSpPr>
        <p:spPr>
          <a:xfrm rot="238784">
            <a:off x="8465825" y="306103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768F96-8631-F94C-83AA-FAB0BDE7A6DD}"/>
              </a:ext>
            </a:extLst>
          </p:cNvPr>
          <p:cNvSpPr/>
          <p:nvPr/>
        </p:nvSpPr>
        <p:spPr>
          <a:xfrm>
            <a:off x="7531768" y="2009274"/>
            <a:ext cx="1155622" cy="1864894"/>
          </a:xfrm>
          <a:custGeom>
            <a:avLst/>
            <a:gdLst>
              <a:gd name="connsiteX0" fmla="*/ 264695 w 1155622"/>
              <a:gd name="connsiteY0" fmla="*/ 0 h 1864894"/>
              <a:gd name="connsiteX1" fmla="*/ 216569 w 1155622"/>
              <a:gd name="connsiteY1" fmla="*/ 120315 h 1864894"/>
              <a:gd name="connsiteX2" fmla="*/ 180474 w 1155622"/>
              <a:gd name="connsiteY2" fmla="*/ 192505 h 1864894"/>
              <a:gd name="connsiteX3" fmla="*/ 144379 w 1155622"/>
              <a:gd name="connsiteY3" fmla="*/ 252663 h 1864894"/>
              <a:gd name="connsiteX4" fmla="*/ 132348 w 1155622"/>
              <a:gd name="connsiteY4" fmla="*/ 288758 h 1864894"/>
              <a:gd name="connsiteX5" fmla="*/ 108285 w 1155622"/>
              <a:gd name="connsiteY5" fmla="*/ 324852 h 1864894"/>
              <a:gd name="connsiteX6" fmla="*/ 96253 w 1155622"/>
              <a:gd name="connsiteY6" fmla="*/ 360947 h 1864894"/>
              <a:gd name="connsiteX7" fmla="*/ 72190 w 1155622"/>
              <a:gd name="connsiteY7" fmla="*/ 397042 h 1864894"/>
              <a:gd name="connsiteX8" fmla="*/ 36095 w 1155622"/>
              <a:gd name="connsiteY8" fmla="*/ 469231 h 1864894"/>
              <a:gd name="connsiteX9" fmla="*/ 0 w 1155622"/>
              <a:gd name="connsiteY9" fmla="*/ 649705 h 1864894"/>
              <a:gd name="connsiteX10" fmla="*/ 12032 w 1155622"/>
              <a:gd name="connsiteY10" fmla="*/ 794084 h 1864894"/>
              <a:gd name="connsiteX11" fmla="*/ 36095 w 1155622"/>
              <a:gd name="connsiteY11" fmla="*/ 830179 h 1864894"/>
              <a:gd name="connsiteX12" fmla="*/ 48127 w 1155622"/>
              <a:gd name="connsiteY12" fmla="*/ 866273 h 1864894"/>
              <a:gd name="connsiteX13" fmla="*/ 84221 w 1155622"/>
              <a:gd name="connsiteY13" fmla="*/ 890337 h 1864894"/>
              <a:gd name="connsiteX14" fmla="*/ 108285 w 1155622"/>
              <a:gd name="connsiteY14" fmla="*/ 914400 h 1864894"/>
              <a:gd name="connsiteX15" fmla="*/ 180474 w 1155622"/>
              <a:gd name="connsiteY15" fmla="*/ 950494 h 1864894"/>
              <a:gd name="connsiteX16" fmla="*/ 372979 w 1155622"/>
              <a:gd name="connsiteY16" fmla="*/ 938463 h 1864894"/>
              <a:gd name="connsiteX17" fmla="*/ 469232 w 1155622"/>
              <a:gd name="connsiteY17" fmla="*/ 866273 h 1864894"/>
              <a:gd name="connsiteX18" fmla="*/ 541421 w 1155622"/>
              <a:gd name="connsiteY18" fmla="*/ 818147 h 1864894"/>
              <a:gd name="connsiteX19" fmla="*/ 565485 w 1155622"/>
              <a:gd name="connsiteY19" fmla="*/ 794084 h 1864894"/>
              <a:gd name="connsiteX20" fmla="*/ 709864 w 1155622"/>
              <a:gd name="connsiteY20" fmla="*/ 721894 h 1864894"/>
              <a:gd name="connsiteX21" fmla="*/ 745958 w 1155622"/>
              <a:gd name="connsiteY21" fmla="*/ 709863 h 1864894"/>
              <a:gd name="connsiteX22" fmla="*/ 902369 w 1155622"/>
              <a:gd name="connsiteY22" fmla="*/ 721894 h 1864894"/>
              <a:gd name="connsiteX23" fmla="*/ 938464 w 1155622"/>
              <a:gd name="connsiteY23" fmla="*/ 733926 h 1864894"/>
              <a:gd name="connsiteX24" fmla="*/ 986590 w 1155622"/>
              <a:gd name="connsiteY24" fmla="*/ 745958 h 1864894"/>
              <a:gd name="connsiteX25" fmla="*/ 1046748 w 1155622"/>
              <a:gd name="connsiteY25" fmla="*/ 818147 h 1864894"/>
              <a:gd name="connsiteX26" fmla="*/ 1082843 w 1155622"/>
              <a:gd name="connsiteY26" fmla="*/ 878305 h 1864894"/>
              <a:gd name="connsiteX27" fmla="*/ 1094874 w 1155622"/>
              <a:gd name="connsiteY27" fmla="*/ 926431 h 1864894"/>
              <a:gd name="connsiteX28" fmla="*/ 1130969 w 1155622"/>
              <a:gd name="connsiteY28" fmla="*/ 1034715 h 1864894"/>
              <a:gd name="connsiteX29" fmla="*/ 1143000 w 1155622"/>
              <a:gd name="connsiteY29" fmla="*/ 1070810 h 1864894"/>
              <a:gd name="connsiteX30" fmla="*/ 1155032 w 1155622"/>
              <a:gd name="connsiteY30" fmla="*/ 1106905 h 1864894"/>
              <a:gd name="connsiteX31" fmla="*/ 1143000 w 1155622"/>
              <a:gd name="connsiteY31" fmla="*/ 1311442 h 1864894"/>
              <a:gd name="connsiteX32" fmla="*/ 1070811 w 1155622"/>
              <a:gd name="connsiteY32" fmla="*/ 1359568 h 1864894"/>
              <a:gd name="connsiteX33" fmla="*/ 950495 w 1155622"/>
              <a:gd name="connsiteY33" fmla="*/ 1395663 h 1864894"/>
              <a:gd name="connsiteX34" fmla="*/ 770021 w 1155622"/>
              <a:gd name="connsiteY34" fmla="*/ 1383631 h 1864894"/>
              <a:gd name="connsiteX35" fmla="*/ 673769 w 1155622"/>
              <a:gd name="connsiteY35" fmla="*/ 1359568 h 1864894"/>
              <a:gd name="connsiteX36" fmla="*/ 613611 w 1155622"/>
              <a:gd name="connsiteY36" fmla="*/ 1347537 h 1864894"/>
              <a:gd name="connsiteX37" fmla="*/ 433137 w 1155622"/>
              <a:gd name="connsiteY37" fmla="*/ 1359568 h 1864894"/>
              <a:gd name="connsiteX38" fmla="*/ 397043 w 1155622"/>
              <a:gd name="connsiteY38" fmla="*/ 1371600 h 1864894"/>
              <a:gd name="connsiteX39" fmla="*/ 348916 w 1155622"/>
              <a:gd name="connsiteY39" fmla="*/ 1431758 h 1864894"/>
              <a:gd name="connsiteX40" fmla="*/ 336885 w 1155622"/>
              <a:gd name="connsiteY40" fmla="*/ 1467852 h 1864894"/>
              <a:gd name="connsiteX41" fmla="*/ 360948 w 1155622"/>
              <a:gd name="connsiteY41" fmla="*/ 1636294 h 1864894"/>
              <a:gd name="connsiteX42" fmla="*/ 409074 w 1155622"/>
              <a:gd name="connsiteY42" fmla="*/ 1708484 h 1864894"/>
              <a:gd name="connsiteX43" fmla="*/ 481264 w 1155622"/>
              <a:gd name="connsiteY43" fmla="*/ 1756610 h 1864894"/>
              <a:gd name="connsiteX44" fmla="*/ 517358 w 1155622"/>
              <a:gd name="connsiteY44" fmla="*/ 1780673 h 1864894"/>
              <a:gd name="connsiteX45" fmla="*/ 553453 w 1155622"/>
              <a:gd name="connsiteY45" fmla="*/ 1792705 h 1864894"/>
              <a:gd name="connsiteX46" fmla="*/ 625643 w 1155622"/>
              <a:gd name="connsiteY46" fmla="*/ 1840831 h 1864894"/>
              <a:gd name="connsiteX47" fmla="*/ 661737 w 1155622"/>
              <a:gd name="connsiteY47" fmla="*/ 1864894 h 186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5622" h="1864894">
                <a:moveTo>
                  <a:pt x="264695" y="0"/>
                </a:moveTo>
                <a:cubicBezTo>
                  <a:pt x="209564" y="192958"/>
                  <a:pt x="270247" y="12961"/>
                  <a:pt x="216569" y="120315"/>
                </a:cubicBezTo>
                <a:cubicBezTo>
                  <a:pt x="166753" y="219945"/>
                  <a:pt x="249438" y="89057"/>
                  <a:pt x="180474" y="192505"/>
                </a:cubicBezTo>
                <a:cubicBezTo>
                  <a:pt x="146392" y="294756"/>
                  <a:pt x="193926" y="170086"/>
                  <a:pt x="144379" y="252663"/>
                </a:cubicBezTo>
                <a:cubicBezTo>
                  <a:pt x="137854" y="263538"/>
                  <a:pt x="138020" y="277414"/>
                  <a:pt x="132348" y="288758"/>
                </a:cubicBezTo>
                <a:cubicBezTo>
                  <a:pt x="125881" y="301691"/>
                  <a:pt x="114752" y="311919"/>
                  <a:pt x="108285" y="324852"/>
                </a:cubicBezTo>
                <a:cubicBezTo>
                  <a:pt x="102613" y="336196"/>
                  <a:pt x="101925" y="349603"/>
                  <a:pt x="96253" y="360947"/>
                </a:cubicBezTo>
                <a:cubicBezTo>
                  <a:pt x="89786" y="373881"/>
                  <a:pt x="78657" y="384108"/>
                  <a:pt x="72190" y="397042"/>
                </a:cubicBezTo>
                <a:cubicBezTo>
                  <a:pt x="22380" y="496662"/>
                  <a:pt x="105052" y="365797"/>
                  <a:pt x="36095" y="469231"/>
                </a:cubicBezTo>
                <a:cubicBezTo>
                  <a:pt x="548" y="575874"/>
                  <a:pt x="14833" y="516211"/>
                  <a:pt x="0" y="649705"/>
                </a:cubicBezTo>
                <a:cubicBezTo>
                  <a:pt x="4011" y="697831"/>
                  <a:pt x="2561" y="746729"/>
                  <a:pt x="12032" y="794084"/>
                </a:cubicBezTo>
                <a:cubicBezTo>
                  <a:pt x="14868" y="808263"/>
                  <a:pt x="29628" y="817245"/>
                  <a:pt x="36095" y="830179"/>
                </a:cubicBezTo>
                <a:cubicBezTo>
                  <a:pt x="41767" y="841522"/>
                  <a:pt x="40205" y="856370"/>
                  <a:pt x="48127" y="866273"/>
                </a:cubicBezTo>
                <a:cubicBezTo>
                  <a:pt x="57160" y="877564"/>
                  <a:pt x="72930" y="881304"/>
                  <a:pt x="84221" y="890337"/>
                </a:cubicBezTo>
                <a:cubicBezTo>
                  <a:pt x="93079" y="897423"/>
                  <a:pt x="99427" y="907314"/>
                  <a:pt x="108285" y="914400"/>
                </a:cubicBezTo>
                <a:cubicBezTo>
                  <a:pt x="141606" y="941056"/>
                  <a:pt x="142349" y="937786"/>
                  <a:pt x="180474" y="950494"/>
                </a:cubicBezTo>
                <a:cubicBezTo>
                  <a:pt x="244642" y="946484"/>
                  <a:pt x="309039" y="945194"/>
                  <a:pt x="372979" y="938463"/>
                </a:cubicBezTo>
                <a:cubicBezTo>
                  <a:pt x="428739" y="932594"/>
                  <a:pt x="416293" y="901566"/>
                  <a:pt x="469232" y="866273"/>
                </a:cubicBezTo>
                <a:cubicBezTo>
                  <a:pt x="493295" y="850231"/>
                  <a:pt x="520971" y="838596"/>
                  <a:pt x="541421" y="818147"/>
                </a:cubicBezTo>
                <a:cubicBezTo>
                  <a:pt x="549442" y="810126"/>
                  <a:pt x="556410" y="800890"/>
                  <a:pt x="565485" y="794084"/>
                </a:cubicBezTo>
                <a:cubicBezTo>
                  <a:pt x="640120" y="738108"/>
                  <a:pt x="626604" y="749648"/>
                  <a:pt x="709864" y="721894"/>
                </a:cubicBezTo>
                <a:lnTo>
                  <a:pt x="745958" y="709863"/>
                </a:lnTo>
                <a:cubicBezTo>
                  <a:pt x="798095" y="713873"/>
                  <a:pt x="850482" y="715408"/>
                  <a:pt x="902369" y="721894"/>
                </a:cubicBezTo>
                <a:cubicBezTo>
                  <a:pt x="914954" y="723467"/>
                  <a:pt x="926269" y="730442"/>
                  <a:pt x="938464" y="733926"/>
                </a:cubicBezTo>
                <a:cubicBezTo>
                  <a:pt x="954363" y="738469"/>
                  <a:pt x="970548" y="741947"/>
                  <a:pt x="986590" y="745958"/>
                </a:cubicBezTo>
                <a:cubicBezTo>
                  <a:pt x="1013200" y="772567"/>
                  <a:pt x="1029997" y="784644"/>
                  <a:pt x="1046748" y="818147"/>
                </a:cubicBezTo>
                <a:cubicBezTo>
                  <a:pt x="1077984" y="880621"/>
                  <a:pt x="1035841" y="831305"/>
                  <a:pt x="1082843" y="878305"/>
                </a:cubicBezTo>
                <a:cubicBezTo>
                  <a:pt x="1086853" y="894347"/>
                  <a:pt x="1090123" y="910593"/>
                  <a:pt x="1094874" y="926431"/>
                </a:cubicBezTo>
                <a:cubicBezTo>
                  <a:pt x="1094897" y="926509"/>
                  <a:pt x="1124940" y="1016629"/>
                  <a:pt x="1130969" y="1034715"/>
                </a:cubicBezTo>
                <a:lnTo>
                  <a:pt x="1143000" y="1070810"/>
                </a:lnTo>
                <a:lnTo>
                  <a:pt x="1155032" y="1106905"/>
                </a:lnTo>
                <a:cubicBezTo>
                  <a:pt x="1151021" y="1175084"/>
                  <a:pt x="1164597" y="1246650"/>
                  <a:pt x="1143000" y="1311442"/>
                </a:cubicBezTo>
                <a:cubicBezTo>
                  <a:pt x="1133855" y="1338878"/>
                  <a:pt x="1098247" y="1350423"/>
                  <a:pt x="1070811" y="1359568"/>
                </a:cubicBezTo>
                <a:cubicBezTo>
                  <a:pt x="982934" y="1388860"/>
                  <a:pt x="1023229" y="1377479"/>
                  <a:pt x="950495" y="1395663"/>
                </a:cubicBezTo>
                <a:cubicBezTo>
                  <a:pt x="890337" y="1391652"/>
                  <a:pt x="830013" y="1389630"/>
                  <a:pt x="770021" y="1383631"/>
                </a:cubicBezTo>
                <a:cubicBezTo>
                  <a:pt x="696102" y="1376239"/>
                  <a:pt x="730086" y="1373647"/>
                  <a:pt x="673769" y="1359568"/>
                </a:cubicBezTo>
                <a:cubicBezTo>
                  <a:pt x="653930" y="1354608"/>
                  <a:pt x="633664" y="1351547"/>
                  <a:pt x="613611" y="1347537"/>
                </a:cubicBezTo>
                <a:cubicBezTo>
                  <a:pt x="553453" y="1351547"/>
                  <a:pt x="493060" y="1352910"/>
                  <a:pt x="433137" y="1359568"/>
                </a:cubicBezTo>
                <a:cubicBezTo>
                  <a:pt x="420532" y="1360969"/>
                  <a:pt x="407918" y="1365075"/>
                  <a:pt x="397043" y="1371600"/>
                </a:cubicBezTo>
                <a:cubicBezTo>
                  <a:pt x="377991" y="1383031"/>
                  <a:pt x="359847" y="1415361"/>
                  <a:pt x="348916" y="1431758"/>
                </a:cubicBezTo>
                <a:cubicBezTo>
                  <a:pt x="344906" y="1443789"/>
                  <a:pt x="336885" y="1455170"/>
                  <a:pt x="336885" y="1467852"/>
                </a:cubicBezTo>
                <a:cubicBezTo>
                  <a:pt x="336885" y="1479972"/>
                  <a:pt x="338680" y="1596212"/>
                  <a:pt x="360948" y="1636294"/>
                </a:cubicBezTo>
                <a:cubicBezTo>
                  <a:pt x="374993" y="1661575"/>
                  <a:pt x="385011" y="1692442"/>
                  <a:pt x="409074" y="1708484"/>
                </a:cubicBezTo>
                <a:lnTo>
                  <a:pt x="481264" y="1756610"/>
                </a:lnTo>
                <a:cubicBezTo>
                  <a:pt x="493295" y="1764631"/>
                  <a:pt x="503640" y="1776100"/>
                  <a:pt x="517358" y="1780673"/>
                </a:cubicBezTo>
                <a:cubicBezTo>
                  <a:pt x="529390" y="1784684"/>
                  <a:pt x="542366" y="1786546"/>
                  <a:pt x="553453" y="1792705"/>
                </a:cubicBezTo>
                <a:cubicBezTo>
                  <a:pt x="578734" y="1806750"/>
                  <a:pt x="601580" y="1824789"/>
                  <a:pt x="625643" y="1840831"/>
                </a:cubicBezTo>
                <a:lnTo>
                  <a:pt x="661737" y="18648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D13C46-7ED7-3C40-A7AF-47EBF0A92B64}"/>
              </a:ext>
            </a:extLst>
          </p:cNvPr>
          <p:cNvSpPr/>
          <p:nvPr/>
        </p:nvSpPr>
        <p:spPr>
          <a:xfrm rot="238784">
            <a:off x="6938889" y="382520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5E7D61-555D-544D-A532-811B492EB67D}"/>
              </a:ext>
            </a:extLst>
          </p:cNvPr>
          <p:cNvSpPr/>
          <p:nvPr/>
        </p:nvSpPr>
        <p:spPr>
          <a:xfrm rot="194588">
            <a:off x="8633508" y="175986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4CD67A2B-C60F-DD43-B552-E982BE794CF5}"/>
              </a:ext>
            </a:extLst>
          </p:cNvPr>
          <p:cNvSpPr txBox="1">
            <a:spLocks noChangeArrowheads="1"/>
          </p:cNvSpPr>
          <p:nvPr/>
        </p:nvSpPr>
        <p:spPr>
          <a:xfrm>
            <a:off x="701997" y="5133246"/>
            <a:ext cx="10677525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simplest case: When data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sets whose classes can be separated exactly by linear decision surfaces are said to be 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84C4-0168-C64B-807D-F58D5A506884}"/>
              </a:ext>
            </a:extLst>
          </p:cNvPr>
          <p:cNvSpPr txBox="1"/>
          <p:nvPr/>
        </p:nvSpPr>
        <p:spPr>
          <a:xfrm>
            <a:off x="1754039" y="4378874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Separable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8ADFA-A0FC-594A-BF9E-1687B9423E75}"/>
              </a:ext>
            </a:extLst>
          </p:cNvPr>
          <p:cNvSpPr txBox="1"/>
          <p:nvPr/>
        </p:nvSpPr>
        <p:spPr>
          <a:xfrm>
            <a:off x="7017911" y="4373471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Inseparable</a:t>
            </a:r>
          </a:p>
        </p:txBody>
      </p:sp>
    </p:spTree>
    <p:extLst>
      <p:ext uri="{BB962C8B-B14F-4D97-AF65-F5344CB8AC3E}">
        <p14:creationId xmlns:p14="http://schemas.microsoft.com/office/powerpoint/2010/main" val="28475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hyperplane defining the sides of the margin: 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≥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  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+1, and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≤ –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–1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Any training tuples that fall on hyperplanes 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or 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(i.e., the sides defining the margin) are </a:t>
                </a:r>
                <a:r>
                  <a:rPr lang="en-US" altLang="en-US" sz="2400" b="1" dirty="0"/>
                  <a:t>support vectors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parameters to learn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53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2400" b="0" dirty="0"/>
                  <a:t>						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0" lang="en-US" altLang="en-US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t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≥1, 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=1,2,…,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D01C67-5D73-4C2D-98B2-929B9C0B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68" y="1616993"/>
            <a:ext cx="5827766" cy="8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data points closest to the separating hyperplane are called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vectors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48699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We allow data points to be on the “wrong side” of the </a:t>
                </a:r>
                <a:r>
                  <a:rPr kumimoji="0" lang="en-US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Penalize points on the wrong side according to its distance to the 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slack variable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 (&gt; 0): Controls the trade-off between the penalty and the margin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Smaller C: allow more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Larger C: allow less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This is the widely used </a:t>
                </a: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soft-margin SVM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  <a:p>
                <a:pPr marL="573074" marR="0" lvl="1" indent="-373053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  <a:blipFill>
                <a:blip r:embed="rId3"/>
                <a:stretch>
                  <a:fillRect l="-684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&gt;1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727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3EB-2548-4DD7-9155-FC3B7F4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altLang="en-US" dirty="0"/>
              <a:t>slack variable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A4C07-34E7-4947-A523-741A9B2F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73" y="1219200"/>
            <a:ext cx="5552905" cy="538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9CBFD-93BE-4E07-9782-EA343AE4EA59}"/>
              </a:ext>
            </a:extLst>
          </p:cNvPr>
          <p:cNvSpPr/>
          <p:nvPr/>
        </p:nvSpPr>
        <p:spPr>
          <a:xfrm>
            <a:off x="640742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https://www.quora.com/What-is-the-purpose-for-using-slack-variable-in-SVM</a:t>
            </a:r>
          </a:p>
        </p:txBody>
      </p:sp>
    </p:spTree>
    <p:extLst>
      <p:ext uri="{BB962C8B-B14F-4D97-AF65-F5344CB8AC3E}">
        <p14:creationId xmlns:p14="http://schemas.microsoft.com/office/powerpoint/2010/main" val="87460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Filter methods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Select features based on some goodness measure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Independent of the specific classification model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Wrapper methods </a:t>
            </a:r>
          </a:p>
          <a:p>
            <a:pPr lvl="1"/>
            <a:r>
              <a:rPr lang="en-US" dirty="0"/>
              <a:t>Combine the feature selection and classifier model construction steps </a:t>
            </a:r>
            <a:r>
              <a:rPr lang="en-US" dirty="0" smtClean="0"/>
              <a:t>together </a:t>
            </a:r>
            <a:endParaRPr lang="en-US" dirty="0"/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</a:t>
            </a:r>
            <a:r>
              <a:rPr lang="en-US" dirty="0" smtClean="0"/>
              <a:t>subset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Embedded methods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 </a:t>
            </a:r>
          </a:p>
        </p:txBody>
      </p:sp>
    </p:spTree>
    <p:extLst>
      <p:ext uri="{BB962C8B-B14F-4D97-AF65-F5344CB8AC3E}">
        <p14:creationId xmlns:p14="http://schemas.microsoft.com/office/powerpoint/2010/main" val="3888112821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Alternatively, for linearly inseparable data, we can map them to a higher dimensional space</a:t>
            </a:r>
          </a:p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search for a linear separating hyperplane in the new space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 The XOR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16B7-8EE1-0D47-88F8-64FDC44F430C}"/>
              </a:ext>
            </a:extLst>
          </p:cNvPr>
          <p:cNvGrpSpPr/>
          <p:nvPr/>
        </p:nvGrpSpPr>
        <p:grpSpPr>
          <a:xfrm>
            <a:off x="1336465" y="3577759"/>
            <a:ext cx="3030999" cy="2315165"/>
            <a:chOff x="1336465" y="3577759"/>
            <a:chExt cx="3030999" cy="23151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A2666-415F-434C-B628-3ED3EB6C0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465" y="3577759"/>
              <a:ext cx="0" cy="2315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337EC-0B16-5249-892C-87C993BE8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65" y="5892924"/>
              <a:ext cx="3030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D643B-BF51-9F4B-8F6B-ADEA9F90FB4C}"/>
              </a:ext>
            </a:extLst>
          </p:cNvPr>
          <p:cNvSpPr/>
          <p:nvPr/>
        </p:nvSpPr>
        <p:spPr>
          <a:xfrm>
            <a:off x="1708041" y="537381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FE60DC-B793-E140-9944-28A825959854}"/>
              </a:ext>
            </a:extLst>
          </p:cNvPr>
          <p:cNvSpPr/>
          <p:nvPr/>
        </p:nvSpPr>
        <p:spPr>
          <a:xfrm rot="44196">
            <a:off x="1709050" y="405718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17CEED-11D2-1142-B8CE-EB6FD5DAF69B}"/>
              </a:ext>
            </a:extLst>
          </p:cNvPr>
          <p:cNvSpPr/>
          <p:nvPr/>
        </p:nvSpPr>
        <p:spPr>
          <a:xfrm rot="44196">
            <a:off x="3112734" y="537280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C26A-40A4-F847-A83D-A0A7E6B19B0C}"/>
              </a:ext>
            </a:extLst>
          </p:cNvPr>
          <p:cNvSpPr/>
          <p:nvPr/>
        </p:nvSpPr>
        <p:spPr>
          <a:xfrm>
            <a:off x="3113744" y="405617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CE56C8-36D2-AF46-B103-8EFAB776094A}"/>
              </a:ext>
            </a:extLst>
          </p:cNvPr>
          <p:cNvSpPr/>
          <p:nvPr/>
        </p:nvSpPr>
        <p:spPr>
          <a:xfrm>
            <a:off x="1691667" y="3679839"/>
            <a:ext cx="1717170" cy="2029111"/>
          </a:xfrm>
          <a:custGeom>
            <a:avLst/>
            <a:gdLst>
              <a:gd name="connsiteX0" fmla="*/ 0 w 1717170"/>
              <a:gd name="connsiteY0" fmla="*/ 854243 h 2029111"/>
              <a:gd name="connsiteX1" fmla="*/ 1696452 w 1717170"/>
              <a:gd name="connsiteY1" fmla="*/ 2009274 h 2029111"/>
              <a:gd name="connsiteX2" fmla="*/ 938463 w 1717170"/>
              <a:gd name="connsiteY2" fmla="*/ 0 h 202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170" h="2029111">
                <a:moveTo>
                  <a:pt x="0" y="854243"/>
                </a:moveTo>
                <a:cubicBezTo>
                  <a:pt x="770021" y="1502945"/>
                  <a:pt x="1540042" y="2151648"/>
                  <a:pt x="1696452" y="2009274"/>
                </a:cubicBezTo>
                <a:cubicBezTo>
                  <a:pt x="1852863" y="1866900"/>
                  <a:pt x="1076826" y="328863"/>
                  <a:pt x="93846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1F684-9373-3A44-9E8F-91989E40268E}"/>
              </a:ext>
            </a:extLst>
          </p:cNvPr>
          <p:cNvGrpSpPr/>
          <p:nvPr/>
        </p:nvGrpSpPr>
        <p:grpSpPr>
          <a:xfrm>
            <a:off x="7005051" y="3431120"/>
            <a:ext cx="3048225" cy="2608441"/>
            <a:chOff x="6974080" y="3679839"/>
            <a:chExt cx="3048225" cy="26084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B4D90-1FC4-E24A-832C-4F546E5A8706}"/>
                </a:ext>
              </a:extLst>
            </p:cNvPr>
            <p:cNvGrpSpPr/>
            <p:nvPr/>
          </p:nvGrpSpPr>
          <p:grpSpPr>
            <a:xfrm>
              <a:off x="6974080" y="3679839"/>
              <a:ext cx="3048225" cy="2608441"/>
              <a:chOff x="6974080" y="3679839"/>
              <a:chExt cx="3048225" cy="2608441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6B0ABC-199B-594B-86A4-14188B27B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536" y="3679839"/>
                <a:ext cx="0" cy="1771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3CCF62-3044-5344-8571-878E18B05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536" y="5451831"/>
                <a:ext cx="2197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0CEB22-9E1E-EA4C-9807-7C75D8EB7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4080" y="5437824"/>
                <a:ext cx="850456" cy="85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E3D599-46CA-0642-B4F2-451714E50F9A}"/>
                </a:ext>
              </a:extLst>
            </p:cNvPr>
            <p:cNvCxnSpPr/>
            <p:nvPr/>
          </p:nvCxnSpPr>
          <p:spPr>
            <a:xfrm>
              <a:off x="7824536" y="4214216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E77D8F-F139-6F41-8424-BEF16BB5B483}"/>
                </a:ext>
              </a:extLst>
            </p:cNvPr>
            <p:cNvCxnSpPr/>
            <p:nvPr/>
          </p:nvCxnSpPr>
          <p:spPr>
            <a:xfrm>
              <a:off x="7399308" y="589292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C78E28-6C0D-3A41-A6E6-97AEDED2F6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5671" y="5263478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E4A381-5AAB-7F42-95DF-7BD1CC111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98882" y="5283591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CE421B-0270-B846-B3F8-D77C349715CA}"/>
                </a:ext>
              </a:extLst>
            </p:cNvPr>
            <p:cNvCxnSpPr/>
            <p:nvPr/>
          </p:nvCxnSpPr>
          <p:spPr>
            <a:xfrm>
              <a:off x="7399308" y="466390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D26856-CD89-1D4C-82CB-24E38BBCBB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4110" y="4836152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89966A-F0FA-8140-9E79-FABC8E729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7277" y="4214216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2B9C9-8B17-374D-9194-5A84E3311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6425" y="4224348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947F19-3262-294F-A2FE-14C50407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38" y="5451831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526C7-F655-D549-B495-420C0CED303A}"/>
                </a:ext>
              </a:extLst>
            </p:cNvPr>
            <p:cNvSpPr/>
            <p:nvPr/>
          </p:nvSpPr>
          <p:spPr>
            <a:xfrm>
              <a:off x="7745514" y="5367398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E53BB5-1536-3D4E-89CC-B4B7924483D8}"/>
                </a:ext>
              </a:extLst>
            </p:cNvPr>
            <p:cNvSpPr/>
            <p:nvPr/>
          </p:nvSpPr>
          <p:spPr>
            <a:xfrm rot="44196">
              <a:off x="7745513" y="4162007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048B39-F9F8-CD41-A0FC-186ED116F6EF}"/>
                </a:ext>
              </a:extLst>
            </p:cNvPr>
            <p:cNvSpPr/>
            <p:nvPr/>
          </p:nvSpPr>
          <p:spPr>
            <a:xfrm rot="44196">
              <a:off x="7296222" y="5813900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998254-AA9B-414A-B9CE-F0CA22558176}"/>
                </a:ext>
              </a:extLst>
            </p:cNvPr>
            <p:cNvSpPr/>
            <p:nvPr/>
          </p:nvSpPr>
          <p:spPr>
            <a:xfrm>
              <a:off x="8523586" y="462238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7B8F62E-C078-414B-A686-E376C6328E6B}"/>
                </a:ext>
              </a:extLst>
            </p:cNvPr>
            <p:cNvSpPr/>
            <p:nvPr/>
          </p:nvSpPr>
          <p:spPr>
            <a:xfrm>
              <a:off x="7628021" y="4199021"/>
              <a:ext cx="661737" cy="1708484"/>
            </a:xfrm>
            <a:custGeom>
              <a:avLst/>
              <a:gdLst>
                <a:gd name="connsiteX0" fmla="*/ 517358 w 661737"/>
                <a:gd name="connsiteY0" fmla="*/ 0 h 1708484"/>
                <a:gd name="connsiteX1" fmla="*/ 661737 w 661737"/>
                <a:gd name="connsiteY1" fmla="*/ 481263 h 1708484"/>
                <a:gd name="connsiteX2" fmla="*/ 216568 w 661737"/>
                <a:gd name="connsiteY2" fmla="*/ 1708484 h 1708484"/>
                <a:gd name="connsiteX3" fmla="*/ 0 w 661737"/>
                <a:gd name="connsiteY3" fmla="*/ 1479884 h 1708484"/>
                <a:gd name="connsiteX4" fmla="*/ 192505 w 661737"/>
                <a:gd name="connsiteY4" fmla="*/ 300790 h 1708484"/>
                <a:gd name="connsiteX5" fmla="*/ 517358 w 661737"/>
                <a:gd name="connsiteY5" fmla="*/ 0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737" h="1708484">
                  <a:moveTo>
                    <a:pt x="517358" y="0"/>
                  </a:moveTo>
                  <a:lnTo>
                    <a:pt x="661737" y="481263"/>
                  </a:lnTo>
                  <a:lnTo>
                    <a:pt x="216568" y="1708484"/>
                  </a:lnTo>
                  <a:lnTo>
                    <a:pt x="0" y="1479884"/>
                  </a:lnTo>
                  <a:lnTo>
                    <a:pt x="192505" y="300790"/>
                  </a:lnTo>
                  <a:lnTo>
                    <a:pt x="517358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B145CD7-EE19-3A41-AB6B-585A253814BE}"/>
              </a:ext>
            </a:extLst>
          </p:cNvPr>
          <p:cNvSpPr/>
          <p:nvPr/>
        </p:nvSpPr>
        <p:spPr>
          <a:xfrm>
            <a:off x="5130354" y="4576380"/>
            <a:ext cx="1022685" cy="31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/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⟼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blipFill>
                <a:blip r:embed="rId3"/>
                <a:stretch>
                  <a:fillRect l="-2247" r="-67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3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Functions for Nonlinear Classification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2" y="3275012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Instead of computing the dot product on the transformed data, it is mathematically equivalent to applying a kernel function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the original data, i.e., </a:t>
                </a:r>
              </a:p>
              <a:p>
                <a:pPr marL="1144559" marR="0" lvl="3" indent="-522275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=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endParaRPr kumimoji="0" lang="el-G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Typical Kernel Functions</a:t>
                </a:r>
              </a:p>
              <a:p>
                <a:pPr marL="0" marR="0" lvl="0" indent="0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  <a:blipFill>
                <a:blip r:embed="rId4"/>
                <a:stretch>
                  <a:fillRect l="-346" r="-57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4830" y="5027615"/>
            <a:ext cx="11018044" cy="9360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SVMs can efficiently perform a non-linear classification using kernel functions, implicitly mapping their inputs into high-dimensional feature spaces</a:t>
            </a:r>
            <a:endParaRPr kumimoji="0" lang="en-US" alt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20698-1E89-402A-BA8C-DFE9355F2BBE}"/>
              </a:ext>
            </a:extLst>
          </p:cNvPr>
          <p:cNvSpPr/>
          <p:nvPr/>
        </p:nvSpPr>
        <p:spPr>
          <a:xfrm>
            <a:off x="1081432" y="5913159"/>
            <a:ext cx="881131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https://www.youtube.com/watch?time_continue=42&amp;v=3liCbRZPrZA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A099-EA34-4BA4-9133-689C4E1E8328}"/>
              </a:ext>
            </a:extLst>
          </p:cNvPr>
          <p:cNvSpPr/>
          <p:nvPr/>
        </p:nvSpPr>
        <p:spPr>
          <a:xfrm>
            <a:off x="1081432" y="6297880"/>
            <a:ext cx="102292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http://crsouza.com/2010/03/17/kernel-functions-for-machine-learning-applications/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52649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Multi-class Classification with SVM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377789-E766-A242-ABF1-8322EFDCBFE1}"/>
              </a:ext>
            </a:extLst>
          </p:cNvPr>
          <p:cNvSpPr/>
          <p:nvPr/>
        </p:nvSpPr>
        <p:spPr>
          <a:xfrm>
            <a:off x="250415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4B0D3-6EE9-3B4B-981F-5747225F01F8}"/>
              </a:ext>
            </a:extLst>
          </p:cNvPr>
          <p:cNvSpPr/>
          <p:nvPr/>
        </p:nvSpPr>
        <p:spPr>
          <a:xfrm>
            <a:off x="2928282" y="267584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A1EE663-9929-924B-9171-15605756D5AD}"/>
              </a:ext>
            </a:extLst>
          </p:cNvPr>
          <p:cNvSpPr/>
          <p:nvPr/>
        </p:nvSpPr>
        <p:spPr>
          <a:xfrm>
            <a:off x="3352407" y="252344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B067E-741D-3348-B927-8327BE0D8CCC}"/>
              </a:ext>
            </a:extLst>
          </p:cNvPr>
          <p:cNvSpPr/>
          <p:nvPr/>
        </p:nvSpPr>
        <p:spPr>
          <a:xfrm>
            <a:off x="2731959" y="30740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C765D-0E01-174E-ACE7-995154B815CA}"/>
              </a:ext>
            </a:extLst>
          </p:cNvPr>
          <p:cNvSpPr/>
          <p:nvPr/>
        </p:nvSpPr>
        <p:spPr>
          <a:xfrm>
            <a:off x="3473675" y="31784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E26F41-4917-B842-AF7B-91D3F87E4325}"/>
              </a:ext>
            </a:extLst>
          </p:cNvPr>
          <p:cNvSpPr/>
          <p:nvPr/>
        </p:nvSpPr>
        <p:spPr>
          <a:xfrm>
            <a:off x="3033008" y="3378447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489A4-CCE9-B84B-8F15-B753C3FF01C0}"/>
              </a:ext>
            </a:extLst>
          </p:cNvPr>
          <p:cNvSpPr/>
          <p:nvPr/>
        </p:nvSpPr>
        <p:spPr>
          <a:xfrm>
            <a:off x="3598293" y="35878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C5FDA7-F148-B34B-AF7B-B49C29C4A458}"/>
              </a:ext>
            </a:extLst>
          </p:cNvPr>
          <p:cNvSpPr/>
          <p:nvPr/>
        </p:nvSpPr>
        <p:spPr>
          <a:xfrm>
            <a:off x="3867819" y="318155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69FE5D-9721-1047-ADBC-E4CA6CDBA4B2}"/>
              </a:ext>
            </a:extLst>
          </p:cNvPr>
          <p:cNvSpPr/>
          <p:nvPr/>
        </p:nvSpPr>
        <p:spPr>
          <a:xfrm>
            <a:off x="3181481" y="387683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5CBFF2-374D-DC40-A8B8-0D6A2618EEEE}"/>
              </a:ext>
            </a:extLst>
          </p:cNvPr>
          <p:cNvSpPr/>
          <p:nvPr/>
        </p:nvSpPr>
        <p:spPr>
          <a:xfrm>
            <a:off x="372608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DD0C23-DFFD-1B49-9AA5-AEF6CC15C02F}"/>
              </a:ext>
            </a:extLst>
          </p:cNvPr>
          <p:cNvSpPr/>
          <p:nvPr/>
        </p:nvSpPr>
        <p:spPr>
          <a:xfrm>
            <a:off x="2769794" y="22176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D886AA7-C9EF-A849-AAD0-D17D45A502F0}"/>
              </a:ext>
            </a:extLst>
          </p:cNvPr>
          <p:cNvSpPr/>
          <p:nvPr/>
        </p:nvSpPr>
        <p:spPr>
          <a:xfrm>
            <a:off x="496235" y="245849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572C88-1DEE-3447-B04A-D7B0A8E0B4BA}"/>
              </a:ext>
            </a:extLst>
          </p:cNvPr>
          <p:cNvSpPr/>
          <p:nvPr/>
        </p:nvSpPr>
        <p:spPr>
          <a:xfrm>
            <a:off x="1690161" y="238185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F365A3-9B77-6541-92A1-47E828FF40D1}"/>
              </a:ext>
            </a:extLst>
          </p:cNvPr>
          <p:cNvSpPr/>
          <p:nvPr/>
        </p:nvSpPr>
        <p:spPr>
          <a:xfrm>
            <a:off x="947350" y="269361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9B6EF59-EF64-0449-9BC1-8A61538637A0}"/>
              </a:ext>
            </a:extLst>
          </p:cNvPr>
          <p:cNvSpPr/>
          <p:nvPr/>
        </p:nvSpPr>
        <p:spPr>
          <a:xfrm>
            <a:off x="338190" y="29268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6DEA7F-22F8-1C4F-953A-035AB96B59D0}"/>
              </a:ext>
            </a:extLst>
          </p:cNvPr>
          <p:cNvSpPr/>
          <p:nvPr/>
        </p:nvSpPr>
        <p:spPr>
          <a:xfrm>
            <a:off x="1466905" y="27871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E415FD-7111-A74B-B699-AF523A4056AA}"/>
              </a:ext>
            </a:extLst>
          </p:cNvPr>
          <p:cNvSpPr/>
          <p:nvPr/>
        </p:nvSpPr>
        <p:spPr>
          <a:xfrm>
            <a:off x="9628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241C9EA-6051-7442-9DC5-9139AEC76BD6}"/>
              </a:ext>
            </a:extLst>
          </p:cNvPr>
          <p:cNvSpPr/>
          <p:nvPr/>
        </p:nvSpPr>
        <p:spPr>
          <a:xfrm>
            <a:off x="1455350" y="334748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AB73D2-5D2A-0849-8E03-8BA0EECE8EEA}"/>
              </a:ext>
            </a:extLst>
          </p:cNvPr>
          <p:cNvSpPr/>
          <p:nvPr/>
        </p:nvSpPr>
        <p:spPr>
          <a:xfrm>
            <a:off x="5056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718F620-6FF9-D34E-8FA9-18FC20C46714}"/>
              </a:ext>
            </a:extLst>
          </p:cNvPr>
          <p:cNvSpPr/>
          <p:nvPr/>
        </p:nvSpPr>
        <p:spPr>
          <a:xfrm>
            <a:off x="783749" y="364682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579970-6F2B-D743-B582-E70FFBBFD9B4}"/>
              </a:ext>
            </a:extLst>
          </p:cNvPr>
          <p:cNvSpPr/>
          <p:nvPr/>
        </p:nvSpPr>
        <p:spPr>
          <a:xfrm>
            <a:off x="1818180" y="3265818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FE6EFCF-67D5-CF4F-BD19-4D079FB59139}"/>
              </a:ext>
            </a:extLst>
          </p:cNvPr>
          <p:cNvSpPr/>
          <p:nvPr/>
        </p:nvSpPr>
        <p:spPr>
          <a:xfrm>
            <a:off x="1775628" y="3884784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A2B3839E-2C89-6F49-A64E-807AB6AAFDE3}"/>
              </a:ext>
            </a:extLst>
          </p:cNvPr>
          <p:cNvSpPr/>
          <p:nvPr/>
        </p:nvSpPr>
        <p:spPr>
          <a:xfrm>
            <a:off x="2504157" y="382572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E9052D-2681-6C49-8382-1878E521F904}"/>
              </a:ext>
            </a:extLst>
          </p:cNvPr>
          <p:cNvSpPr/>
          <p:nvPr/>
        </p:nvSpPr>
        <p:spPr>
          <a:xfrm>
            <a:off x="1408375" y="414406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782F04D-ED97-824E-8635-9FD431B0CE16}"/>
              </a:ext>
            </a:extLst>
          </p:cNvPr>
          <p:cNvSpPr/>
          <p:nvPr/>
        </p:nvSpPr>
        <p:spPr>
          <a:xfrm>
            <a:off x="2080032" y="416990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3769BDB8-D1DB-4A40-9E55-DE07BAEB8CD2}"/>
              </a:ext>
            </a:extLst>
          </p:cNvPr>
          <p:cNvSpPr/>
          <p:nvPr/>
        </p:nvSpPr>
        <p:spPr>
          <a:xfrm>
            <a:off x="1508066" y="447755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E9896633-8EA7-CE44-B398-EC6283758E05}"/>
              </a:ext>
            </a:extLst>
          </p:cNvPr>
          <p:cNvSpPr/>
          <p:nvPr/>
        </p:nvSpPr>
        <p:spPr>
          <a:xfrm>
            <a:off x="2754291" y="422309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DA58934-50FF-EB4F-84ED-13D037F736A6}"/>
              </a:ext>
            </a:extLst>
          </p:cNvPr>
          <p:cNvSpPr/>
          <p:nvPr/>
        </p:nvSpPr>
        <p:spPr>
          <a:xfrm>
            <a:off x="2118174" y="452095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9E00785-05B3-8846-8524-CC1BBF242E84}"/>
              </a:ext>
            </a:extLst>
          </p:cNvPr>
          <p:cNvSpPr/>
          <p:nvPr/>
        </p:nvSpPr>
        <p:spPr>
          <a:xfrm>
            <a:off x="1143466" y="4429696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14886DD5-B1A8-314A-A668-6EF4395D7F9E}"/>
              </a:ext>
            </a:extLst>
          </p:cNvPr>
          <p:cNvSpPr/>
          <p:nvPr/>
        </p:nvSpPr>
        <p:spPr>
          <a:xfrm>
            <a:off x="1656539" y="491844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EC8B12A-C659-CA4C-BBB9-2EA8979DCAFB}"/>
              </a:ext>
            </a:extLst>
          </p:cNvPr>
          <p:cNvSpPr/>
          <p:nvPr/>
        </p:nvSpPr>
        <p:spPr>
          <a:xfrm>
            <a:off x="2721013" y="477065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9D6896-99CA-704B-960F-7039B6006F35}"/>
              </a:ext>
            </a:extLst>
          </p:cNvPr>
          <p:cNvSpPr/>
          <p:nvPr/>
        </p:nvSpPr>
        <p:spPr>
          <a:xfrm>
            <a:off x="879104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760C5DF-93A0-BB49-B045-50EB62091C3C}"/>
              </a:ext>
            </a:extLst>
          </p:cNvPr>
          <p:cNvSpPr/>
          <p:nvPr/>
        </p:nvSpPr>
        <p:spPr>
          <a:xfrm>
            <a:off x="9013741" y="174529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0EAC31-70BC-6443-9E24-9F6789AADDEF}"/>
              </a:ext>
            </a:extLst>
          </p:cNvPr>
          <p:cNvSpPr/>
          <p:nvPr/>
        </p:nvSpPr>
        <p:spPr>
          <a:xfrm>
            <a:off x="9236441" y="166527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DC5F11D-C9B3-8845-9D45-D8AE111A66B2}"/>
              </a:ext>
            </a:extLst>
          </p:cNvPr>
          <p:cNvSpPr/>
          <p:nvPr/>
        </p:nvSpPr>
        <p:spPr>
          <a:xfrm>
            <a:off x="8910656" y="195438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74CFD43-6453-E246-8C9E-243E4A7A4926}"/>
              </a:ext>
            </a:extLst>
          </p:cNvPr>
          <p:cNvSpPr/>
          <p:nvPr/>
        </p:nvSpPr>
        <p:spPr>
          <a:xfrm>
            <a:off x="9300116" y="200921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9F6048-EB63-5740-899F-E241FD151275}"/>
              </a:ext>
            </a:extLst>
          </p:cNvPr>
          <p:cNvSpPr/>
          <p:nvPr/>
        </p:nvSpPr>
        <p:spPr>
          <a:xfrm>
            <a:off x="9068731" y="211421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6EEAD5C-A66C-974D-836A-E768836CD6C8}"/>
              </a:ext>
            </a:extLst>
          </p:cNvPr>
          <p:cNvSpPr/>
          <p:nvPr/>
        </p:nvSpPr>
        <p:spPr>
          <a:xfrm>
            <a:off x="9365550" y="222417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08BCDC-3A91-B54B-88E9-407026029731}"/>
              </a:ext>
            </a:extLst>
          </p:cNvPr>
          <p:cNvSpPr/>
          <p:nvPr/>
        </p:nvSpPr>
        <p:spPr>
          <a:xfrm>
            <a:off x="9507073" y="201083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6E4CA01-E4A3-DB48-9BEB-0F9C3C14A1F5}"/>
              </a:ext>
            </a:extLst>
          </p:cNvPr>
          <p:cNvSpPr/>
          <p:nvPr/>
        </p:nvSpPr>
        <p:spPr>
          <a:xfrm>
            <a:off x="9146691" y="23759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131F060-42D8-2846-A04C-42AAA787B34C}"/>
              </a:ext>
            </a:extLst>
          </p:cNvPr>
          <p:cNvSpPr/>
          <p:nvPr/>
        </p:nvSpPr>
        <p:spPr>
          <a:xfrm>
            <a:off x="943265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9C0A044-6A5B-8A42-B7EA-0B8C9CF31AFE}"/>
              </a:ext>
            </a:extLst>
          </p:cNvPr>
          <p:cNvSpPr/>
          <p:nvPr/>
        </p:nvSpPr>
        <p:spPr>
          <a:xfrm>
            <a:off x="8930523" y="150472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E166E7A-04CB-9448-B51C-55F3A6C23404}"/>
              </a:ext>
            </a:extLst>
          </p:cNvPr>
          <p:cNvSpPr/>
          <p:nvPr/>
        </p:nvSpPr>
        <p:spPr>
          <a:xfrm>
            <a:off x="7736724" y="163116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C482855-7479-A648-9AD8-6C99B0F7F1A3}"/>
              </a:ext>
            </a:extLst>
          </p:cNvPr>
          <p:cNvSpPr/>
          <p:nvPr/>
        </p:nvSpPr>
        <p:spPr>
          <a:xfrm>
            <a:off x="8363630" y="159092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5E2158-E31F-8247-80A6-836088AFBF10}"/>
              </a:ext>
            </a:extLst>
          </p:cNvPr>
          <p:cNvSpPr/>
          <p:nvPr/>
        </p:nvSpPr>
        <p:spPr>
          <a:xfrm>
            <a:off x="7973595" y="175462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8BA07BA-05B5-A24E-BAAD-AEDEE304165A}"/>
              </a:ext>
            </a:extLst>
          </p:cNvPr>
          <p:cNvSpPr/>
          <p:nvPr/>
        </p:nvSpPr>
        <p:spPr>
          <a:xfrm>
            <a:off x="7653738" y="18770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6CA2E4-C363-5E44-A92C-8AC3635A42BA}"/>
              </a:ext>
            </a:extLst>
          </p:cNvPr>
          <p:cNvSpPr/>
          <p:nvPr/>
        </p:nvSpPr>
        <p:spPr>
          <a:xfrm>
            <a:off x="8246403" y="180371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2D8C733-1F07-F141-9A24-F73211062A58}"/>
              </a:ext>
            </a:extLst>
          </p:cNvPr>
          <p:cNvSpPr/>
          <p:nvPr/>
        </p:nvSpPr>
        <p:spPr>
          <a:xfrm>
            <a:off x="7981747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9062F97-ADF1-0248-9A23-9DC5AFE85656}"/>
              </a:ext>
            </a:extLst>
          </p:cNvPr>
          <p:cNvSpPr/>
          <p:nvPr/>
        </p:nvSpPr>
        <p:spPr>
          <a:xfrm>
            <a:off x="8240336" y="2097962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252F89-CEBB-3045-B59C-549D4B3E666E}"/>
              </a:ext>
            </a:extLst>
          </p:cNvPr>
          <p:cNvSpPr/>
          <p:nvPr/>
        </p:nvSpPr>
        <p:spPr>
          <a:xfrm>
            <a:off x="7741680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69FEC0-12BD-8547-807C-45559B3FC271}"/>
              </a:ext>
            </a:extLst>
          </p:cNvPr>
          <p:cNvSpPr/>
          <p:nvPr/>
        </p:nvSpPr>
        <p:spPr>
          <a:xfrm>
            <a:off x="7887692" y="225513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D63757-6130-F54D-8BC6-01B278F7CFB8}"/>
              </a:ext>
            </a:extLst>
          </p:cNvPr>
          <p:cNvSpPr/>
          <p:nvPr/>
        </p:nvSpPr>
        <p:spPr>
          <a:xfrm>
            <a:off x="8430850" y="205507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96324C6C-D017-AD4C-83D0-B3E21FB6D287}"/>
              </a:ext>
            </a:extLst>
          </p:cNvPr>
          <p:cNvSpPr/>
          <p:nvPr/>
        </p:nvSpPr>
        <p:spPr>
          <a:xfrm>
            <a:off x="8408507" y="238008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Triangle 168">
            <a:extLst>
              <a:ext uri="{FF2B5EF4-FFF2-40B4-BE49-F238E27FC236}">
                <a16:creationId xmlns:a16="http://schemas.microsoft.com/office/drawing/2014/main" id="{E64A8973-A238-D640-8E81-9EEAE22A19BF}"/>
              </a:ext>
            </a:extLst>
          </p:cNvPr>
          <p:cNvSpPr/>
          <p:nvPr/>
        </p:nvSpPr>
        <p:spPr>
          <a:xfrm>
            <a:off x="8791042" y="234907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8B8B2246-7169-1A4A-BB7A-2BADF9870824}"/>
              </a:ext>
            </a:extLst>
          </p:cNvPr>
          <p:cNvSpPr/>
          <p:nvPr/>
        </p:nvSpPr>
        <p:spPr>
          <a:xfrm>
            <a:off x="8215670" y="2516229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A09FD5AA-17B1-CA41-B775-389ED0133D95}"/>
              </a:ext>
            </a:extLst>
          </p:cNvPr>
          <p:cNvSpPr/>
          <p:nvPr/>
        </p:nvSpPr>
        <p:spPr>
          <a:xfrm>
            <a:off x="8568343" y="252979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FFA1A61-F730-154D-8356-84608C3964D4}"/>
              </a:ext>
            </a:extLst>
          </p:cNvPr>
          <p:cNvSpPr/>
          <p:nvPr/>
        </p:nvSpPr>
        <p:spPr>
          <a:xfrm>
            <a:off x="8268016" y="269133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FCBDE189-271E-A64B-8B3F-4DF021F566E1}"/>
              </a:ext>
            </a:extLst>
          </p:cNvPr>
          <p:cNvSpPr/>
          <p:nvPr/>
        </p:nvSpPr>
        <p:spPr>
          <a:xfrm>
            <a:off x="8922382" y="2557721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98B7DF0E-C527-8948-8570-532080B93A5D}"/>
              </a:ext>
            </a:extLst>
          </p:cNvPr>
          <p:cNvSpPr/>
          <p:nvPr/>
        </p:nvSpPr>
        <p:spPr>
          <a:xfrm>
            <a:off x="8588371" y="271412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Triangle 174">
            <a:extLst>
              <a:ext uri="{FF2B5EF4-FFF2-40B4-BE49-F238E27FC236}">
                <a16:creationId xmlns:a16="http://schemas.microsoft.com/office/drawing/2014/main" id="{2F6DC22C-49E7-4C44-BA55-06B138E4D761}"/>
              </a:ext>
            </a:extLst>
          </p:cNvPr>
          <p:cNvSpPr/>
          <p:nvPr/>
        </p:nvSpPr>
        <p:spPr>
          <a:xfrm>
            <a:off x="8076572" y="2666206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8381C1FA-BCFF-7242-A37B-B05D1A9EB066}"/>
              </a:ext>
            </a:extLst>
          </p:cNvPr>
          <p:cNvSpPr/>
          <p:nvPr/>
        </p:nvSpPr>
        <p:spPr>
          <a:xfrm>
            <a:off x="8345976" y="29228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F1BC3F1E-1103-EB40-A3E6-43C2DC194161}"/>
              </a:ext>
            </a:extLst>
          </p:cNvPr>
          <p:cNvSpPr/>
          <p:nvPr/>
        </p:nvSpPr>
        <p:spPr>
          <a:xfrm>
            <a:off x="8904909" y="28452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2331DFD-78BF-0A44-ADD2-3A664BFEA6C9}"/>
              </a:ext>
            </a:extLst>
          </p:cNvPr>
          <p:cNvSpPr/>
          <p:nvPr/>
        </p:nvSpPr>
        <p:spPr>
          <a:xfrm>
            <a:off x="1114286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5B5ACD0-E74C-3245-81AD-362A3FDD535A}"/>
              </a:ext>
            </a:extLst>
          </p:cNvPr>
          <p:cNvSpPr/>
          <p:nvPr/>
        </p:nvSpPr>
        <p:spPr>
          <a:xfrm>
            <a:off x="11365564" y="1714201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0F2DEDE-620B-BA4B-A0BD-BCD90E84CFE5}"/>
              </a:ext>
            </a:extLst>
          </p:cNvPr>
          <p:cNvSpPr/>
          <p:nvPr/>
        </p:nvSpPr>
        <p:spPr>
          <a:xfrm>
            <a:off x="11588264" y="1634179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281C64-9E0D-114B-81F1-14FBD90D34E4}"/>
              </a:ext>
            </a:extLst>
          </p:cNvPr>
          <p:cNvSpPr/>
          <p:nvPr/>
        </p:nvSpPr>
        <p:spPr>
          <a:xfrm>
            <a:off x="11262479" y="192328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70BAC31-3FA9-9446-877F-5D67FCD40C55}"/>
              </a:ext>
            </a:extLst>
          </p:cNvPr>
          <p:cNvSpPr/>
          <p:nvPr/>
        </p:nvSpPr>
        <p:spPr>
          <a:xfrm>
            <a:off x="11651939" y="197811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A30EFDC-52BC-5B4B-BA40-BB661B3CC8E8}"/>
              </a:ext>
            </a:extLst>
          </p:cNvPr>
          <p:cNvSpPr/>
          <p:nvPr/>
        </p:nvSpPr>
        <p:spPr>
          <a:xfrm>
            <a:off x="11420554" y="2083123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A0311-9725-CE4B-85AF-01434281CE26}"/>
              </a:ext>
            </a:extLst>
          </p:cNvPr>
          <p:cNvSpPr/>
          <p:nvPr/>
        </p:nvSpPr>
        <p:spPr>
          <a:xfrm>
            <a:off x="11717373" y="2193084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66052D-CAC3-B246-B7EF-057B72F6E47A}"/>
              </a:ext>
            </a:extLst>
          </p:cNvPr>
          <p:cNvSpPr/>
          <p:nvPr/>
        </p:nvSpPr>
        <p:spPr>
          <a:xfrm>
            <a:off x="11858896" y="1979738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0A220C1-666E-6644-88FE-AD6E5AD2A605}"/>
              </a:ext>
            </a:extLst>
          </p:cNvPr>
          <p:cNvSpPr/>
          <p:nvPr/>
        </p:nvSpPr>
        <p:spPr>
          <a:xfrm>
            <a:off x="11498514" y="234481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239BCD-1568-014A-BA2D-0692F9BD43FB}"/>
              </a:ext>
            </a:extLst>
          </p:cNvPr>
          <p:cNvSpPr/>
          <p:nvPr/>
        </p:nvSpPr>
        <p:spPr>
          <a:xfrm>
            <a:off x="1178447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693822C-4628-4945-854D-0084E481744E}"/>
              </a:ext>
            </a:extLst>
          </p:cNvPr>
          <p:cNvSpPr/>
          <p:nvPr/>
        </p:nvSpPr>
        <p:spPr>
          <a:xfrm>
            <a:off x="11282346" y="147362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31C9773-8971-D241-9106-25207D7D178C}"/>
              </a:ext>
            </a:extLst>
          </p:cNvPr>
          <p:cNvSpPr/>
          <p:nvPr/>
        </p:nvSpPr>
        <p:spPr>
          <a:xfrm>
            <a:off x="10088547" y="160007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22E7A9-B860-AC47-801E-04FF1119D78F}"/>
              </a:ext>
            </a:extLst>
          </p:cNvPr>
          <p:cNvSpPr/>
          <p:nvPr/>
        </p:nvSpPr>
        <p:spPr>
          <a:xfrm>
            <a:off x="10715453" y="155983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EA00F44-E8CB-A540-8A72-2E5D0C4C65ED}"/>
              </a:ext>
            </a:extLst>
          </p:cNvPr>
          <p:cNvSpPr/>
          <p:nvPr/>
        </p:nvSpPr>
        <p:spPr>
          <a:xfrm>
            <a:off x="10325418" y="172353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FBC0D8B-ED20-0B49-8557-207459B6F5C5}"/>
              </a:ext>
            </a:extLst>
          </p:cNvPr>
          <p:cNvSpPr/>
          <p:nvPr/>
        </p:nvSpPr>
        <p:spPr>
          <a:xfrm>
            <a:off x="10005561" y="184597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DA71E36-46F0-5649-9B86-418562A326DD}"/>
              </a:ext>
            </a:extLst>
          </p:cNvPr>
          <p:cNvSpPr/>
          <p:nvPr/>
        </p:nvSpPr>
        <p:spPr>
          <a:xfrm>
            <a:off x="10598226" y="177262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A805EB-43AC-5D47-9589-5C6DC84CF0C6}"/>
              </a:ext>
            </a:extLst>
          </p:cNvPr>
          <p:cNvSpPr/>
          <p:nvPr/>
        </p:nvSpPr>
        <p:spPr>
          <a:xfrm>
            <a:off x="10333570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51BFA9E-698C-F04B-9925-2FFDA5A5982F}"/>
              </a:ext>
            </a:extLst>
          </p:cNvPr>
          <p:cNvSpPr/>
          <p:nvPr/>
        </p:nvSpPr>
        <p:spPr>
          <a:xfrm>
            <a:off x="10592159" y="20668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36FBD8B-3239-2E42-AE2D-C201BDE5620F}"/>
              </a:ext>
            </a:extLst>
          </p:cNvPr>
          <p:cNvSpPr/>
          <p:nvPr/>
        </p:nvSpPr>
        <p:spPr>
          <a:xfrm>
            <a:off x="10093503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EB907B-7628-3E46-9F2F-78566136B79E}"/>
              </a:ext>
            </a:extLst>
          </p:cNvPr>
          <p:cNvSpPr/>
          <p:nvPr/>
        </p:nvSpPr>
        <p:spPr>
          <a:xfrm>
            <a:off x="10239515" y="222404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C28E0EC-8D14-6340-AA56-1991BF52FDC4}"/>
              </a:ext>
            </a:extLst>
          </p:cNvPr>
          <p:cNvSpPr/>
          <p:nvPr/>
        </p:nvSpPr>
        <p:spPr>
          <a:xfrm>
            <a:off x="10782673" y="202398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Triangle 199">
            <a:extLst>
              <a:ext uri="{FF2B5EF4-FFF2-40B4-BE49-F238E27FC236}">
                <a16:creationId xmlns:a16="http://schemas.microsoft.com/office/drawing/2014/main" id="{B17E5428-875F-1140-A654-EC5DBD2F0452}"/>
              </a:ext>
            </a:extLst>
          </p:cNvPr>
          <p:cNvSpPr/>
          <p:nvPr/>
        </p:nvSpPr>
        <p:spPr>
          <a:xfrm>
            <a:off x="10760330" y="2348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1058ED95-B0ED-5244-AE91-535DD791FF50}"/>
              </a:ext>
            </a:extLst>
          </p:cNvPr>
          <p:cNvSpPr/>
          <p:nvPr/>
        </p:nvSpPr>
        <p:spPr>
          <a:xfrm>
            <a:off x="11142865" y="231797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Triangle 201">
            <a:extLst>
              <a:ext uri="{FF2B5EF4-FFF2-40B4-BE49-F238E27FC236}">
                <a16:creationId xmlns:a16="http://schemas.microsoft.com/office/drawing/2014/main" id="{2270F435-0121-D044-AC1F-AE4098FFE368}"/>
              </a:ext>
            </a:extLst>
          </p:cNvPr>
          <p:cNvSpPr/>
          <p:nvPr/>
        </p:nvSpPr>
        <p:spPr>
          <a:xfrm>
            <a:off x="10567493" y="248513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Triangle 202">
            <a:extLst>
              <a:ext uri="{FF2B5EF4-FFF2-40B4-BE49-F238E27FC236}">
                <a16:creationId xmlns:a16="http://schemas.microsoft.com/office/drawing/2014/main" id="{468926E7-5F13-4346-8662-17795712A3C8}"/>
              </a:ext>
            </a:extLst>
          </p:cNvPr>
          <p:cNvSpPr/>
          <p:nvPr/>
        </p:nvSpPr>
        <p:spPr>
          <a:xfrm>
            <a:off x="10920166" y="249870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Triangle 203">
            <a:extLst>
              <a:ext uri="{FF2B5EF4-FFF2-40B4-BE49-F238E27FC236}">
                <a16:creationId xmlns:a16="http://schemas.microsoft.com/office/drawing/2014/main" id="{ADD5EB29-1AFA-2643-8A33-B40FC54B9047}"/>
              </a:ext>
            </a:extLst>
          </p:cNvPr>
          <p:cNvSpPr/>
          <p:nvPr/>
        </p:nvSpPr>
        <p:spPr>
          <a:xfrm>
            <a:off x="10619839" y="266023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Triangle 204">
            <a:extLst>
              <a:ext uri="{FF2B5EF4-FFF2-40B4-BE49-F238E27FC236}">
                <a16:creationId xmlns:a16="http://schemas.microsoft.com/office/drawing/2014/main" id="{F59513DA-318A-F242-82DC-0F0A3B13CAE5}"/>
              </a:ext>
            </a:extLst>
          </p:cNvPr>
          <p:cNvSpPr/>
          <p:nvPr/>
        </p:nvSpPr>
        <p:spPr>
          <a:xfrm>
            <a:off x="11274205" y="252662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Triangle 205">
            <a:extLst>
              <a:ext uri="{FF2B5EF4-FFF2-40B4-BE49-F238E27FC236}">
                <a16:creationId xmlns:a16="http://schemas.microsoft.com/office/drawing/2014/main" id="{3067F13A-EAA5-1E47-AC1B-4CB8524C7F24}"/>
              </a:ext>
            </a:extLst>
          </p:cNvPr>
          <p:cNvSpPr/>
          <p:nvPr/>
        </p:nvSpPr>
        <p:spPr>
          <a:xfrm>
            <a:off x="10940194" y="26830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Triangle 206">
            <a:extLst>
              <a:ext uri="{FF2B5EF4-FFF2-40B4-BE49-F238E27FC236}">
                <a16:creationId xmlns:a16="http://schemas.microsoft.com/office/drawing/2014/main" id="{512FAB65-7DE4-CC43-90F1-1D56BD957376}"/>
              </a:ext>
            </a:extLst>
          </p:cNvPr>
          <p:cNvSpPr/>
          <p:nvPr/>
        </p:nvSpPr>
        <p:spPr>
          <a:xfrm>
            <a:off x="10428395" y="263511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B9B134F0-2790-9440-8971-3E71954DE036}"/>
              </a:ext>
            </a:extLst>
          </p:cNvPr>
          <p:cNvSpPr/>
          <p:nvPr/>
        </p:nvSpPr>
        <p:spPr>
          <a:xfrm>
            <a:off x="10697799" y="28917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Triangle 208">
            <a:extLst>
              <a:ext uri="{FF2B5EF4-FFF2-40B4-BE49-F238E27FC236}">
                <a16:creationId xmlns:a16="http://schemas.microsoft.com/office/drawing/2014/main" id="{F90D8A59-43DE-714F-B68B-8BE2EEF01F9B}"/>
              </a:ext>
            </a:extLst>
          </p:cNvPr>
          <p:cNvSpPr/>
          <p:nvPr/>
        </p:nvSpPr>
        <p:spPr>
          <a:xfrm>
            <a:off x="11256732" y="28141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627D-441B-0140-B988-563303FB60C1}"/>
              </a:ext>
            </a:extLst>
          </p:cNvPr>
          <p:cNvSpPr txBox="1"/>
          <p:nvPr/>
        </p:nvSpPr>
        <p:spPr>
          <a:xfrm>
            <a:off x="6078264" y="3232682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One-vs-Rest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85EBE2-8BD5-CB41-8991-F43D8DCCE6EE}"/>
              </a:ext>
            </a:extLst>
          </p:cNvPr>
          <p:cNvSpPr txBox="1"/>
          <p:nvPr/>
        </p:nvSpPr>
        <p:spPr>
          <a:xfrm>
            <a:off x="6061938" y="6171253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One-vs-One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2EEA8C7-9152-F548-A8F1-373D5639E763}"/>
              </a:ext>
            </a:extLst>
          </p:cNvPr>
          <p:cNvSpPr/>
          <p:nvPr/>
        </p:nvSpPr>
        <p:spPr>
          <a:xfrm>
            <a:off x="5255699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2EB55E6-D5EF-E54F-9680-560E3DD49694}"/>
              </a:ext>
            </a:extLst>
          </p:cNvPr>
          <p:cNvSpPr/>
          <p:nvPr/>
        </p:nvSpPr>
        <p:spPr>
          <a:xfrm>
            <a:off x="5882605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B811CC7-F601-8042-9FC0-7A6193E01C2C}"/>
              </a:ext>
            </a:extLst>
          </p:cNvPr>
          <p:cNvSpPr/>
          <p:nvPr/>
        </p:nvSpPr>
        <p:spPr>
          <a:xfrm>
            <a:off x="5492570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0066E4-7FB6-7447-9AD8-C704E53C5F00}"/>
              </a:ext>
            </a:extLst>
          </p:cNvPr>
          <p:cNvSpPr/>
          <p:nvPr/>
        </p:nvSpPr>
        <p:spPr>
          <a:xfrm>
            <a:off x="5172713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676D78C-63DF-9B43-B600-14C456ED4913}"/>
              </a:ext>
            </a:extLst>
          </p:cNvPr>
          <p:cNvSpPr/>
          <p:nvPr/>
        </p:nvSpPr>
        <p:spPr>
          <a:xfrm>
            <a:off x="5765378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929052E-320C-CE48-B514-345E31E10EF3}"/>
              </a:ext>
            </a:extLst>
          </p:cNvPr>
          <p:cNvSpPr/>
          <p:nvPr/>
        </p:nvSpPr>
        <p:spPr>
          <a:xfrm>
            <a:off x="5500722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CAC3087-EF66-2E43-B625-CBC0BA093742}"/>
              </a:ext>
            </a:extLst>
          </p:cNvPr>
          <p:cNvSpPr/>
          <p:nvPr/>
        </p:nvSpPr>
        <p:spPr>
          <a:xfrm>
            <a:off x="5759311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B67B06-1C33-F54C-8074-CAECB78E62A1}"/>
              </a:ext>
            </a:extLst>
          </p:cNvPr>
          <p:cNvSpPr/>
          <p:nvPr/>
        </p:nvSpPr>
        <p:spPr>
          <a:xfrm>
            <a:off x="5260655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B535653-A5F2-CF47-9E39-1DB400523000}"/>
              </a:ext>
            </a:extLst>
          </p:cNvPr>
          <p:cNvSpPr/>
          <p:nvPr/>
        </p:nvSpPr>
        <p:spPr>
          <a:xfrm>
            <a:off x="5406667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3F953E9-98D7-4346-BFE8-FCD67939CD6C}"/>
              </a:ext>
            </a:extLst>
          </p:cNvPr>
          <p:cNvSpPr/>
          <p:nvPr/>
        </p:nvSpPr>
        <p:spPr>
          <a:xfrm>
            <a:off x="5949825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D4D4830C-83C9-6A45-B94A-C49D6B942680}"/>
              </a:ext>
            </a:extLst>
          </p:cNvPr>
          <p:cNvSpPr/>
          <p:nvPr/>
        </p:nvSpPr>
        <p:spPr>
          <a:xfrm>
            <a:off x="5927482" y="538437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1EA692DE-632B-234E-9605-5547ED77F6B2}"/>
              </a:ext>
            </a:extLst>
          </p:cNvPr>
          <p:cNvSpPr/>
          <p:nvPr/>
        </p:nvSpPr>
        <p:spPr>
          <a:xfrm>
            <a:off x="6310017" y="535336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D3B8C4B6-4C99-664E-9223-84F4F5671AE4}"/>
              </a:ext>
            </a:extLst>
          </p:cNvPr>
          <p:cNvSpPr/>
          <p:nvPr/>
        </p:nvSpPr>
        <p:spPr>
          <a:xfrm>
            <a:off x="5734645" y="55205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Triangle 235">
            <a:extLst>
              <a:ext uri="{FF2B5EF4-FFF2-40B4-BE49-F238E27FC236}">
                <a16:creationId xmlns:a16="http://schemas.microsoft.com/office/drawing/2014/main" id="{2C65424D-03FF-4B4E-A259-48E4B71BEBEE}"/>
              </a:ext>
            </a:extLst>
          </p:cNvPr>
          <p:cNvSpPr/>
          <p:nvPr/>
        </p:nvSpPr>
        <p:spPr>
          <a:xfrm>
            <a:off x="6087318" y="553408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F0F8A290-8244-094C-BDAC-B7838B2B7490}"/>
              </a:ext>
            </a:extLst>
          </p:cNvPr>
          <p:cNvSpPr/>
          <p:nvPr/>
        </p:nvSpPr>
        <p:spPr>
          <a:xfrm>
            <a:off x="5786991" y="569562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Triangle 237">
            <a:extLst>
              <a:ext uri="{FF2B5EF4-FFF2-40B4-BE49-F238E27FC236}">
                <a16:creationId xmlns:a16="http://schemas.microsoft.com/office/drawing/2014/main" id="{47A4E6B8-3D43-E445-83AC-D40A0D8A7BC7}"/>
              </a:ext>
            </a:extLst>
          </p:cNvPr>
          <p:cNvSpPr/>
          <p:nvPr/>
        </p:nvSpPr>
        <p:spPr>
          <a:xfrm>
            <a:off x="6441357" y="5562011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E30EF34D-80F8-E244-9DDA-9B15FCCE51AF}"/>
              </a:ext>
            </a:extLst>
          </p:cNvPr>
          <p:cNvSpPr/>
          <p:nvPr/>
        </p:nvSpPr>
        <p:spPr>
          <a:xfrm>
            <a:off x="6107346" y="571841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Triangle 239">
            <a:extLst>
              <a:ext uri="{FF2B5EF4-FFF2-40B4-BE49-F238E27FC236}">
                <a16:creationId xmlns:a16="http://schemas.microsoft.com/office/drawing/2014/main" id="{5AD0A29C-2985-784B-96D0-2B012FCF3ACA}"/>
              </a:ext>
            </a:extLst>
          </p:cNvPr>
          <p:cNvSpPr/>
          <p:nvPr/>
        </p:nvSpPr>
        <p:spPr>
          <a:xfrm>
            <a:off x="5595547" y="5670496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Triangle 240">
            <a:extLst>
              <a:ext uri="{FF2B5EF4-FFF2-40B4-BE49-F238E27FC236}">
                <a16:creationId xmlns:a16="http://schemas.microsoft.com/office/drawing/2014/main" id="{26712AB9-9E49-9548-A0F1-1B8E140ED7EE}"/>
              </a:ext>
            </a:extLst>
          </p:cNvPr>
          <p:cNvSpPr/>
          <p:nvPr/>
        </p:nvSpPr>
        <p:spPr>
          <a:xfrm>
            <a:off x="5864951" y="59271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Triangle 241">
            <a:extLst>
              <a:ext uri="{FF2B5EF4-FFF2-40B4-BE49-F238E27FC236}">
                <a16:creationId xmlns:a16="http://schemas.microsoft.com/office/drawing/2014/main" id="{2A243259-CAB7-7D41-93DB-92658C98E538}"/>
              </a:ext>
            </a:extLst>
          </p:cNvPr>
          <p:cNvSpPr/>
          <p:nvPr/>
        </p:nvSpPr>
        <p:spPr>
          <a:xfrm>
            <a:off x="6423884" y="58495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4AC9B1E-9344-F442-B8DC-9EC053047397}"/>
              </a:ext>
            </a:extLst>
          </p:cNvPr>
          <p:cNvSpPr/>
          <p:nvPr/>
        </p:nvSpPr>
        <p:spPr>
          <a:xfrm>
            <a:off x="876749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3999A74-8B5E-0A4C-84C4-57BCCDF2A3B8}"/>
              </a:ext>
            </a:extLst>
          </p:cNvPr>
          <p:cNvSpPr/>
          <p:nvPr/>
        </p:nvSpPr>
        <p:spPr>
          <a:xfrm>
            <a:off x="8990190" y="474958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48ED926-6310-624F-8032-91A1CEDDA3F4}"/>
              </a:ext>
            </a:extLst>
          </p:cNvPr>
          <p:cNvSpPr/>
          <p:nvPr/>
        </p:nvSpPr>
        <p:spPr>
          <a:xfrm>
            <a:off x="9212890" y="466956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E8D3227-D87F-D541-82E8-0BFEB784D3A7}"/>
              </a:ext>
            </a:extLst>
          </p:cNvPr>
          <p:cNvSpPr/>
          <p:nvPr/>
        </p:nvSpPr>
        <p:spPr>
          <a:xfrm>
            <a:off x="8887105" y="495867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DD42A1B-DF7D-A941-A6B0-C421B9C7F359}"/>
              </a:ext>
            </a:extLst>
          </p:cNvPr>
          <p:cNvSpPr/>
          <p:nvPr/>
        </p:nvSpPr>
        <p:spPr>
          <a:xfrm>
            <a:off x="9276565" y="501350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B227D28-8413-B846-92B1-C26FC3E03CFD}"/>
              </a:ext>
            </a:extLst>
          </p:cNvPr>
          <p:cNvSpPr/>
          <p:nvPr/>
        </p:nvSpPr>
        <p:spPr>
          <a:xfrm>
            <a:off x="9045180" y="51185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86BD2D-6C93-C948-BB7C-67AB1912366D}"/>
              </a:ext>
            </a:extLst>
          </p:cNvPr>
          <p:cNvSpPr/>
          <p:nvPr/>
        </p:nvSpPr>
        <p:spPr>
          <a:xfrm>
            <a:off x="9341999" y="522846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BCCFF7A-1622-AC4E-B6A7-BE1197DAAEF6}"/>
              </a:ext>
            </a:extLst>
          </p:cNvPr>
          <p:cNvSpPr/>
          <p:nvPr/>
        </p:nvSpPr>
        <p:spPr>
          <a:xfrm>
            <a:off x="9483522" y="501512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CE2D153-1A08-4344-AFC6-AC388EEAE581}"/>
              </a:ext>
            </a:extLst>
          </p:cNvPr>
          <p:cNvSpPr/>
          <p:nvPr/>
        </p:nvSpPr>
        <p:spPr>
          <a:xfrm>
            <a:off x="9123140" y="538020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A384D1-6554-1D45-AE38-9C66419F3783}"/>
              </a:ext>
            </a:extLst>
          </p:cNvPr>
          <p:cNvSpPr/>
          <p:nvPr/>
        </p:nvSpPr>
        <p:spPr>
          <a:xfrm>
            <a:off x="940910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F16E46C-D39D-EA4A-98B5-967C1FA6BCE7}"/>
              </a:ext>
            </a:extLst>
          </p:cNvPr>
          <p:cNvSpPr/>
          <p:nvPr/>
        </p:nvSpPr>
        <p:spPr>
          <a:xfrm>
            <a:off x="8906972" y="45090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72BBDE8-5564-6E41-B3BC-327163AAB94A}"/>
              </a:ext>
            </a:extLst>
          </p:cNvPr>
          <p:cNvSpPr/>
          <p:nvPr/>
        </p:nvSpPr>
        <p:spPr>
          <a:xfrm>
            <a:off x="7713173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AA0DA4-562E-3C4C-9905-47B1133010CD}"/>
              </a:ext>
            </a:extLst>
          </p:cNvPr>
          <p:cNvSpPr/>
          <p:nvPr/>
        </p:nvSpPr>
        <p:spPr>
          <a:xfrm>
            <a:off x="8340079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FD3C05F-C16A-4E49-81B3-C566EADACA31}"/>
              </a:ext>
            </a:extLst>
          </p:cNvPr>
          <p:cNvSpPr/>
          <p:nvPr/>
        </p:nvSpPr>
        <p:spPr>
          <a:xfrm>
            <a:off x="7950044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CED0F4-1D26-8A4F-8CE1-DE12C23C7901}"/>
              </a:ext>
            </a:extLst>
          </p:cNvPr>
          <p:cNvSpPr/>
          <p:nvPr/>
        </p:nvSpPr>
        <p:spPr>
          <a:xfrm>
            <a:off x="7630187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C887762-7E9A-2641-9C8F-95A901DAFD42}"/>
              </a:ext>
            </a:extLst>
          </p:cNvPr>
          <p:cNvSpPr/>
          <p:nvPr/>
        </p:nvSpPr>
        <p:spPr>
          <a:xfrm>
            <a:off x="8222852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2FCB20-A465-8748-A87B-2AA8D914CCF7}"/>
              </a:ext>
            </a:extLst>
          </p:cNvPr>
          <p:cNvSpPr/>
          <p:nvPr/>
        </p:nvSpPr>
        <p:spPr>
          <a:xfrm>
            <a:off x="7958196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5304BEC-CFFD-8445-845D-A6DD6CCA03F9}"/>
              </a:ext>
            </a:extLst>
          </p:cNvPr>
          <p:cNvSpPr/>
          <p:nvPr/>
        </p:nvSpPr>
        <p:spPr>
          <a:xfrm>
            <a:off x="8216785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87D1B-A68F-EB41-8CFB-C08D8DD87B1D}"/>
              </a:ext>
            </a:extLst>
          </p:cNvPr>
          <p:cNvSpPr/>
          <p:nvPr/>
        </p:nvSpPr>
        <p:spPr>
          <a:xfrm>
            <a:off x="7718129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02ACB87-0D84-6E4E-80FF-10CFE63DC85E}"/>
              </a:ext>
            </a:extLst>
          </p:cNvPr>
          <p:cNvSpPr/>
          <p:nvPr/>
        </p:nvSpPr>
        <p:spPr>
          <a:xfrm>
            <a:off x="7864141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208F680-0DF6-8A46-8DD8-A60CFE6F9AFF}"/>
              </a:ext>
            </a:extLst>
          </p:cNvPr>
          <p:cNvSpPr/>
          <p:nvPr/>
        </p:nvSpPr>
        <p:spPr>
          <a:xfrm>
            <a:off x="8407299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5C31E61-301A-894A-9BD9-1E1AE9A89DA2}"/>
              </a:ext>
            </a:extLst>
          </p:cNvPr>
          <p:cNvSpPr/>
          <p:nvPr/>
        </p:nvSpPr>
        <p:spPr>
          <a:xfrm>
            <a:off x="1111931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61F73F9-FD10-9E4D-8683-EAC93574782C}"/>
              </a:ext>
            </a:extLst>
          </p:cNvPr>
          <p:cNvSpPr/>
          <p:nvPr/>
        </p:nvSpPr>
        <p:spPr>
          <a:xfrm>
            <a:off x="11342013" y="471849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A3C6587-8A6E-E94E-9CA3-E0FCEB2BCB66}"/>
              </a:ext>
            </a:extLst>
          </p:cNvPr>
          <p:cNvSpPr/>
          <p:nvPr/>
        </p:nvSpPr>
        <p:spPr>
          <a:xfrm>
            <a:off x="11564713" y="4638469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7F2EC95-724F-934B-98B9-7EF4393C8AB8}"/>
              </a:ext>
            </a:extLst>
          </p:cNvPr>
          <p:cNvSpPr/>
          <p:nvPr/>
        </p:nvSpPr>
        <p:spPr>
          <a:xfrm>
            <a:off x="11238928" y="492757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4C07718-B8A3-FC44-A5DF-16FA5802B2F3}"/>
              </a:ext>
            </a:extLst>
          </p:cNvPr>
          <p:cNvSpPr/>
          <p:nvPr/>
        </p:nvSpPr>
        <p:spPr>
          <a:xfrm>
            <a:off x="11628388" y="49824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622F65-158D-CC45-9248-A327B531E3F7}"/>
              </a:ext>
            </a:extLst>
          </p:cNvPr>
          <p:cNvSpPr/>
          <p:nvPr/>
        </p:nvSpPr>
        <p:spPr>
          <a:xfrm>
            <a:off x="11397003" y="508741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C16FED-21BD-774A-9432-927A55F6A513}"/>
              </a:ext>
            </a:extLst>
          </p:cNvPr>
          <p:cNvSpPr/>
          <p:nvPr/>
        </p:nvSpPr>
        <p:spPr>
          <a:xfrm>
            <a:off x="11693822" y="519737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69FB151-8805-4F47-821A-DC0D8431ED15}"/>
              </a:ext>
            </a:extLst>
          </p:cNvPr>
          <p:cNvSpPr/>
          <p:nvPr/>
        </p:nvSpPr>
        <p:spPr>
          <a:xfrm>
            <a:off x="11835345" y="498402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A8B95DD-AA28-8241-9B2D-0918CA2DAD50}"/>
              </a:ext>
            </a:extLst>
          </p:cNvPr>
          <p:cNvSpPr/>
          <p:nvPr/>
        </p:nvSpPr>
        <p:spPr>
          <a:xfrm>
            <a:off x="11474963" y="534910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99D2DE1-8D89-A240-8664-FFC41084A3EE}"/>
              </a:ext>
            </a:extLst>
          </p:cNvPr>
          <p:cNvSpPr/>
          <p:nvPr/>
        </p:nvSpPr>
        <p:spPr>
          <a:xfrm>
            <a:off x="1176092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7ACE1E4-C842-C74E-A32C-0348A85E1D46}"/>
              </a:ext>
            </a:extLst>
          </p:cNvPr>
          <p:cNvSpPr/>
          <p:nvPr/>
        </p:nvSpPr>
        <p:spPr>
          <a:xfrm>
            <a:off x="11258795" y="447791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Triangle 296">
            <a:extLst>
              <a:ext uri="{FF2B5EF4-FFF2-40B4-BE49-F238E27FC236}">
                <a16:creationId xmlns:a16="http://schemas.microsoft.com/office/drawing/2014/main" id="{F20AFA7D-EFEE-2F43-853A-75D5ECFC39ED}"/>
              </a:ext>
            </a:extLst>
          </p:cNvPr>
          <p:cNvSpPr/>
          <p:nvPr/>
        </p:nvSpPr>
        <p:spPr>
          <a:xfrm>
            <a:off x="10736779" y="535328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Triangle 297">
            <a:extLst>
              <a:ext uri="{FF2B5EF4-FFF2-40B4-BE49-F238E27FC236}">
                <a16:creationId xmlns:a16="http://schemas.microsoft.com/office/drawing/2014/main" id="{64BBF9D4-82BD-B44D-A1C0-309DE71F8117}"/>
              </a:ext>
            </a:extLst>
          </p:cNvPr>
          <p:cNvSpPr/>
          <p:nvPr/>
        </p:nvSpPr>
        <p:spPr>
          <a:xfrm>
            <a:off x="11119314" y="532226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Triangle 298">
            <a:extLst>
              <a:ext uri="{FF2B5EF4-FFF2-40B4-BE49-F238E27FC236}">
                <a16:creationId xmlns:a16="http://schemas.microsoft.com/office/drawing/2014/main" id="{031A0C54-6215-A440-BD43-0FFBE0C1C6C0}"/>
              </a:ext>
            </a:extLst>
          </p:cNvPr>
          <p:cNvSpPr/>
          <p:nvPr/>
        </p:nvSpPr>
        <p:spPr>
          <a:xfrm>
            <a:off x="10543942" y="548942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Triangle 299">
            <a:extLst>
              <a:ext uri="{FF2B5EF4-FFF2-40B4-BE49-F238E27FC236}">
                <a16:creationId xmlns:a16="http://schemas.microsoft.com/office/drawing/2014/main" id="{A2271ADA-B531-DF4A-8AC4-BE31D94432F1}"/>
              </a:ext>
            </a:extLst>
          </p:cNvPr>
          <p:cNvSpPr/>
          <p:nvPr/>
        </p:nvSpPr>
        <p:spPr>
          <a:xfrm>
            <a:off x="10896615" y="5502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Triangle 300">
            <a:extLst>
              <a:ext uri="{FF2B5EF4-FFF2-40B4-BE49-F238E27FC236}">
                <a16:creationId xmlns:a16="http://schemas.microsoft.com/office/drawing/2014/main" id="{E82E2F3B-5DA1-0D41-99AA-31E1795CC9DD}"/>
              </a:ext>
            </a:extLst>
          </p:cNvPr>
          <p:cNvSpPr/>
          <p:nvPr/>
        </p:nvSpPr>
        <p:spPr>
          <a:xfrm>
            <a:off x="10596288" y="56645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Triangle 301">
            <a:extLst>
              <a:ext uri="{FF2B5EF4-FFF2-40B4-BE49-F238E27FC236}">
                <a16:creationId xmlns:a16="http://schemas.microsoft.com/office/drawing/2014/main" id="{509795D4-BC4E-D946-B325-7773B8123B69}"/>
              </a:ext>
            </a:extLst>
          </p:cNvPr>
          <p:cNvSpPr/>
          <p:nvPr/>
        </p:nvSpPr>
        <p:spPr>
          <a:xfrm>
            <a:off x="11250654" y="553091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riangle 302">
            <a:extLst>
              <a:ext uri="{FF2B5EF4-FFF2-40B4-BE49-F238E27FC236}">
                <a16:creationId xmlns:a16="http://schemas.microsoft.com/office/drawing/2014/main" id="{703660F9-ACF7-394E-8929-ED1E6E72A57A}"/>
              </a:ext>
            </a:extLst>
          </p:cNvPr>
          <p:cNvSpPr/>
          <p:nvPr/>
        </p:nvSpPr>
        <p:spPr>
          <a:xfrm>
            <a:off x="10916643" y="56873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Triangle 303">
            <a:extLst>
              <a:ext uri="{FF2B5EF4-FFF2-40B4-BE49-F238E27FC236}">
                <a16:creationId xmlns:a16="http://schemas.microsoft.com/office/drawing/2014/main" id="{3A288191-46E5-2744-8D97-253147FA1A0F}"/>
              </a:ext>
            </a:extLst>
          </p:cNvPr>
          <p:cNvSpPr/>
          <p:nvPr/>
        </p:nvSpPr>
        <p:spPr>
          <a:xfrm>
            <a:off x="10404844" y="563940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5" name="Triangle 304">
            <a:extLst>
              <a:ext uri="{FF2B5EF4-FFF2-40B4-BE49-F238E27FC236}">
                <a16:creationId xmlns:a16="http://schemas.microsoft.com/office/drawing/2014/main" id="{09EBC01B-EC6D-1D45-A9F8-C8F7417E2DF2}"/>
              </a:ext>
            </a:extLst>
          </p:cNvPr>
          <p:cNvSpPr/>
          <p:nvPr/>
        </p:nvSpPr>
        <p:spPr>
          <a:xfrm>
            <a:off x="10674248" y="58960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Triangle 305">
            <a:extLst>
              <a:ext uri="{FF2B5EF4-FFF2-40B4-BE49-F238E27FC236}">
                <a16:creationId xmlns:a16="http://schemas.microsoft.com/office/drawing/2014/main" id="{05720D87-B829-4D42-B2DA-13D7B3ECE2E6}"/>
              </a:ext>
            </a:extLst>
          </p:cNvPr>
          <p:cNvSpPr/>
          <p:nvPr/>
        </p:nvSpPr>
        <p:spPr>
          <a:xfrm>
            <a:off x="11233181" y="58184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D905F-BCC1-2E42-9C7E-8D8228FBA36D}"/>
              </a:ext>
            </a:extLst>
          </p:cNvPr>
          <p:cNvGrpSpPr/>
          <p:nvPr/>
        </p:nvGrpSpPr>
        <p:grpSpPr>
          <a:xfrm>
            <a:off x="5196264" y="1492682"/>
            <a:ext cx="1936321" cy="1513142"/>
            <a:chOff x="5196264" y="1492682"/>
            <a:chExt cx="1936321" cy="15131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BE03F1-842C-5247-ABF6-F17475F0DC5C}"/>
                </a:ext>
              </a:extLst>
            </p:cNvPr>
            <p:cNvSpPr/>
            <p:nvPr/>
          </p:nvSpPr>
          <p:spPr>
            <a:xfrm>
              <a:off x="633356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70B09-1533-A849-B63E-9EA8A606D0E9}"/>
                </a:ext>
              </a:extLst>
            </p:cNvPr>
            <p:cNvSpPr/>
            <p:nvPr/>
          </p:nvSpPr>
          <p:spPr>
            <a:xfrm>
              <a:off x="6556267" y="1745295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BCCAFF-3A6F-7245-B3AD-7877F0092DA5}"/>
                </a:ext>
              </a:extLst>
            </p:cNvPr>
            <p:cNvSpPr/>
            <p:nvPr/>
          </p:nvSpPr>
          <p:spPr>
            <a:xfrm>
              <a:off x="6778967" y="1665273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F78EDC-15D0-4E48-84BE-117232E972EA}"/>
                </a:ext>
              </a:extLst>
            </p:cNvPr>
            <p:cNvSpPr/>
            <p:nvPr/>
          </p:nvSpPr>
          <p:spPr>
            <a:xfrm>
              <a:off x="6453182" y="195438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58E5447-38ED-B445-AD14-13CDE5FB628C}"/>
                </a:ext>
              </a:extLst>
            </p:cNvPr>
            <p:cNvSpPr/>
            <p:nvPr/>
          </p:nvSpPr>
          <p:spPr>
            <a:xfrm>
              <a:off x="6842642" y="200921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37718F-E38C-7E4F-AD40-8FD51BDBA3BD}"/>
                </a:ext>
              </a:extLst>
            </p:cNvPr>
            <p:cNvSpPr/>
            <p:nvPr/>
          </p:nvSpPr>
          <p:spPr>
            <a:xfrm>
              <a:off x="6611257" y="2114217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41AB67-3093-3F43-B4C6-59C22EE050F5}"/>
                </a:ext>
              </a:extLst>
            </p:cNvPr>
            <p:cNvSpPr/>
            <p:nvPr/>
          </p:nvSpPr>
          <p:spPr>
            <a:xfrm>
              <a:off x="6908076" y="2224178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60953F-4225-BC46-A2D6-65AC4210FDFC}"/>
                </a:ext>
              </a:extLst>
            </p:cNvPr>
            <p:cNvSpPr/>
            <p:nvPr/>
          </p:nvSpPr>
          <p:spPr>
            <a:xfrm>
              <a:off x="7049599" y="2010832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ABCDAB-149E-4B42-BCA1-1A7E8FFF47E5}"/>
                </a:ext>
              </a:extLst>
            </p:cNvPr>
            <p:cNvSpPr/>
            <p:nvPr/>
          </p:nvSpPr>
          <p:spPr>
            <a:xfrm>
              <a:off x="6689217" y="237591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147F9-A74D-024B-BBBE-1090D6721BDC}"/>
                </a:ext>
              </a:extLst>
            </p:cNvPr>
            <p:cNvSpPr/>
            <p:nvPr/>
          </p:nvSpPr>
          <p:spPr>
            <a:xfrm>
              <a:off x="697517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861834-E9C1-6B46-8F52-E1C326D03CDE}"/>
                </a:ext>
              </a:extLst>
            </p:cNvPr>
            <p:cNvSpPr/>
            <p:nvPr/>
          </p:nvSpPr>
          <p:spPr>
            <a:xfrm>
              <a:off x="6473049" y="150472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F9FF57-5908-EF4F-87B7-27898222321F}"/>
                </a:ext>
              </a:extLst>
            </p:cNvPr>
            <p:cNvSpPr/>
            <p:nvPr/>
          </p:nvSpPr>
          <p:spPr>
            <a:xfrm>
              <a:off x="5279250" y="163116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0CDA1B9-DBA2-CE48-BCD1-500DACB7AD3C}"/>
                </a:ext>
              </a:extLst>
            </p:cNvPr>
            <p:cNvSpPr/>
            <p:nvPr/>
          </p:nvSpPr>
          <p:spPr>
            <a:xfrm>
              <a:off x="5906156" y="159092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20905E4-6AD9-F246-9039-60873E2350AF}"/>
                </a:ext>
              </a:extLst>
            </p:cNvPr>
            <p:cNvSpPr/>
            <p:nvPr/>
          </p:nvSpPr>
          <p:spPr>
            <a:xfrm>
              <a:off x="5516121" y="175462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C275452-53D3-FE42-B16E-6A5145A5505F}"/>
                </a:ext>
              </a:extLst>
            </p:cNvPr>
            <p:cNvSpPr/>
            <p:nvPr/>
          </p:nvSpPr>
          <p:spPr>
            <a:xfrm>
              <a:off x="5196264" y="187706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76C073-876F-514A-8585-7C98E9B5AC61}"/>
                </a:ext>
              </a:extLst>
            </p:cNvPr>
            <p:cNvSpPr/>
            <p:nvPr/>
          </p:nvSpPr>
          <p:spPr>
            <a:xfrm>
              <a:off x="5788929" y="1803714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D7E0E27-B5EB-6242-8E75-0134F1784485}"/>
                </a:ext>
              </a:extLst>
            </p:cNvPr>
            <p:cNvSpPr/>
            <p:nvPr/>
          </p:nvSpPr>
          <p:spPr>
            <a:xfrm>
              <a:off x="5524273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5B3D85-1AEC-A249-AC8C-64F6C8C62502}"/>
                </a:ext>
              </a:extLst>
            </p:cNvPr>
            <p:cNvSpPr/>
            <p:nvPr/>
          </p:nvSpPr>
          <p:spPr>
            <a:xfrm>
              <a:off x="5782862" y="2097962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F307354-F6A4-8849-936A-85D2DCC4CA82}"/>
                </a:ext>
              </a:extLst>
            </p:cNvPr>
            <p:cNvSpPr/>
            <p:nvPr/>
          </p:nvSpPr>
          <p:spPr>
            <a:xfrm>
              <a:off x="5284206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351D536-C0F9-4643-BE23-B85D98D8622B}"/>
                </a:ext>
              </a:extLst>
            </p:cNvPr>
            <p:cNvSpPr/>
            <p:nvPr/>
          </p:nvSpPr>
          <p:spPr>
            <a:xfrm>
              <a:off x="5430218" y="225513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27D8D3-D027-AF44-A4CB-18CE85E8AA7E}"/>
                </a:ext>
              </a:extLst>
            </p:cNvPr>
            <p:cNvSpPr/>
            <p:nvPr/>
          </p:nvSpPr>
          <p:spPr>
            <a:xfrm>
              <a:off x="5973376" y="205507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DFF7B7F-C7CB-1846-A236-ACD8B52DD66D}"/>
                </a:ext>
              </a:extLst>
            </p:cNvPr>
            <p:cNvSpPr/>
            <p:nvPr/>
          </p:nvSpPr>
          <p:spPr>
            <a:xfrm>
              <a:off x="5951033" y="238008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221EE048-F324-C445-B17A-4AEFAD5C6FE5}"/>
                </a:ext>
              </a:extLst>
            </p:cNvPr>
            <p:cNvSpPr/>
            <p:nvPr/>
          </p:nvSpPr>
          <p:spPr>
            <a:xfrm>
              <a:off x="6333568" y="234907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13B300D1-7BE5-0F47-B8B2-F246E61409C9}"/>
                </a:ext>
              </a:extLst>
            </p:cNvPr>
            <p:cNvSpPr/>
            <p:nvPr/>
          </p:nvSpPr>
          <p:spPr>
            <a:xfrm>
              <a:off x="5758196" y="2516229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7971527C-D2DD-2448-AFFE-181CAA2D4309}"/>
                </a:ext>
              </a:extLst>
            </p:cNvPr>
            <p:cNvSpPr/>
            <p:nvPr/>
          </p:nvSpPr>
          <p:spPr>
            <a:xfrm>
              <a:off x="6110869" y="252979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57C14302-1E8B-1347-A991-C8A46A3FF04B}"/>
                </a:ext>
              </a:extLst>
            </p:cNvPr>
            <p:cNvSpPr/>
            <p:nvPr/>
          </p:nvSpPr>
          <p:spPr>
            <a:xfrm>
              <a:off x="5810542" y="269133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798451C-BFE4-6C48-B964-5BD3C92C5D11}"/>
                </a:ext>
              </a:extLst>
            </p:cNvPr>
            <p:cNvSpPr/>
            <p:nvPr/>
          </p:nvSpPr>
          <p:spPr>
            <a:xfrm>
              <a:off x="6464908" y="2557721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AD5D081B-C4B0-5C46-BA69-52726F327C88}"/>
                </a:ext>
              </a:extLst>
            </p:cNvPr>
            <p:cNvSpPr/>
            <p:nvPr/>
          </p:nvSpPr>
          <p:spPr>
            <a:xfrm>
              <a:off x="6130897" y="271412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BD12D28B-B083-6442-933E-492C8652CACF}"/>
                </a:ext>
              </a:extLst>
            </p:cNvPr>
            <p:cNvSpPr/>
            <p:nvPr/>
          </p:nvSpPr>
          <p:spPr>
            <a:xfrm>
              <a:off x="5619098" y="2666206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EC8E286-308A-BF41-B8A9-E50C61A49E3E}"/>
                </a:ext>
              </a:extLst>
            </p:cNvPr>
            <p:cNvSpPr/>
            <p:nvPr/>
          </p:nvSpPr>
          <p:spPr>
            <a:xfrm>
              <a:off x="5888502" y="29228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062D9B05-2B02-304C-8FD8-38D1C2357A24}"/>
                </a:ext>
              </a:extLst>
            </p:cNvPr>
            <p:cNvSpPr/>
            <p:nvPr/>
          </p:nvSpPr>
          <p:spPr>
            <a:xfrm>
              <a:off x="6447435" y="28452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8D26DA-7FAE-4740-AD23-888949A65516}"/>
                </a:ext>
              </a:extLst>
            </p:cNvPr>
            <p:cNvSpPr/>
            <p:nvPr/>
          </p:nvSpPr>
          <p:spPr>
            <a:xfrm>
              <a:off x="5305946" y="1492682"/>
              <a:ext cx="920362" cy="920885"/>
            </a:xfrm>
            <a:custGeom>
              <a:avLst/>
              <a:gdLst>
                <a:gd name="connsiteX0" fmla="*/ 0 w 920362"/>
                <a:gd name="connsiteY0" fmla="*/ 920885 h 920885"/>
                <a:gd name="connsiteX1" fmla="*/ 817123 w 920362"/>
                <a:gd name="connsiteY1" fmla="*/ 726332 h 920885"/>
                <a:gd name="connsiteX2" fmla="*/ 881974 w 920362"/>
                <a:gd name="connsiteY2" fmla="*/ 0 h 92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62" h="920885">
                  <a:moveTo>
                    <a:pt x="0" y="920885"/>
                  </a:moveTo>
                  <a:cubicBezTo>
                    <a:pt x="335063" y="900349"/>
                    <a:pt x="670127" y="879813"/>
                    <a:pt x="817123" y="726332"/>
                  </a:cubicBezTo>
                  <a:cubicBezTo>
                    <a:pt x="964119" y="572851"/>
                    <a:pt x="923046" y="286425"/>
                    <a:pt x="881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9E6B2B7-3897-FE40-AAAC-C8811B7D7CDF}"/>
              </a:ext>
            </a:extLst>
          </p:cNvPr>
          <p:cNvSpPr/>
          <p:nvPr/>
        </p:nvSpPr>
        <p:spPr>
          <a:xfrm>
            <a:off x="8621455" y="1452664"/>
            <a:ext cx="574426" cy="1141379"/>
          </a:xfrm>
          <a:custGeom>
            <a:avLst/>
            <a:gdLst>
              <a:gd name="connsiteX0" fmla="*/ 120468 w 574426"/>
              <a:gd name="connsiteY0" fmla="*/ 0 h 1141379"/>
              <a:gd name="connsiteX1" fmla="*/ 29677 w 574426"/>
              <a:gd name="connsiteY1" fmla="*/ 531779 h 1141379"/>
              <a:gd name="connsiteX2" fmla="*/ 574426 w 574426"/>
              <a:gd name="connsiteY2" fmla="*/ 1141379 h 11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426" h="1141379">
                <a:moveTo>
                  <a:pt x="120468" y="0"/>
                </a:moveTo>
                <a:cubicBezTo>
                  <a:pt x="37242" y="170774"/>
                  <a:pt x="-45983" y="341549"/>
                  <a:pt x="29677" y="531779"/>
                </a:cubicBezTo>
                <a:cubicBezTo>
                  <a:pt x="105337" y="722009"/>
                  <a:pt x="339881" y="931694"/>
                  <a:pt x="574426" y="1141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92C9F0-0882-4743-918F-BB756BE5CA53}"/>
              </a:ext>
            </a:extLst>
          </p:cNvPr>
          <p:cNvSpPr/>
          <p:nvPr/>
        </p:nvSpPr>
        <p:spPr>
          <a:xfrm>
            <a:off x="10367343" y="2124771"/>
            <a:ext cx="1193259" cy="598792"/>
          </a:xfrm>
          <a:custGeom>
            <a:avLst/>
            <a:gdLst>
              <a:gd name="connsiteX0" fmla="*/ 0 w 1193259"/>
              <a:gd name="connsiteY0" fmla="*/ 436664 h 598792"/>
              <a:gd name="connsiteX1" fmla="*/ 706876 w 1193259"/>
              <a:gd name="connsiteY1" fmla="*/ 2162 h 598792"/>
              <a:gd name="connsiteX2" fmla="*/ 1193259 w 1193259"/>
              <a:gd name="connsiteY2" fmla="*/ 598792 h 59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3259" h="598792">
                <a:moveTo>
                  <a:pt x="0" y="436664"/>
                </a:moveTo>
                <a:cubicBezTo>
                  <a:pt x="254000" y="205902"/>
                  <a:pt x="508000" y="-24859"/>
                  <a:pt x="706876" y="2162"/>
                </a:cubicBezTo>
                <a:cubicBezTo>
                  <a:pt x="905752" y="29183"/>
                  <a:pt x="1049505" y="313987"/>
                  <a:pt x="1193259" y="598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7BCEC-47BA-2842-9033-CA6C0A027C82}"/>
              </a:ext>
            </a:extLst>
          </p:cNvPr>
          <p:cNvCxnSpPr/>
          <p:nvPr/>
        </p:nvCxnSpPr>
        <p:spPr>
          <a:xfrm flipV="1">
            <a:off x="5406667" y="5087433"/>
            <a:ext cx="1017217" cy="44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7FF9E-78F4-A44A-A0D6-EE7D097CF679}"/>
              </a:ext>
            </a:extLst>
          </p:cNvPr>
          <p:cNvCxnSpPr/>
          <p:nvPr/>
        </p:nvCxnSpPr>
        <p:spPr>
          <a:xfrm>
            <a:off x="8598348" y="4400161"/>
            <a:ext cx="16372" cy="1090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4FA44-FE29-3E4D-A459-DE62E759300C}"/>
              </a:ext>
            </a:extLst>
          </p:cNvPr>
          <p:cNvCxnSpPr>
            <a:cxnSpLocks/>
          </p:cNvCxnSpPr>
          <p:nvPr/>
        </p:nvCxnSpPr>
        <p:spPr>
          <a:xfrm>
            <a:off x="10930143" y="4832571"/>
            <a:ext cx="631631" cy="879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AF842-7DD2-FA40-AE2C-F861BB8B8CF2}"/>
              </a:ext>
            </a:extLst>
          </p:cNvPr>
          <p:cNvSpPr txBox="1"/>
          <p:nvPr/>
        </p:nvSpPr>
        <p:spPr>
          <a:xfrm>
            <a:off x="798364" y="5326978"/>
            <a:ext cx="22879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492E-75FF-194E-98B9-29A70C51BBDF}"/>
              </a:ext>
            </a:extLst>
          </p:cNvPr>
          <p:cNvSpPr txBox="1"/>
          <p:nvPr/>
        </p:nvSpPr>
        <p:spPr>
          <a:xfrm>
            <a:off x="9772302" y="3183467"/>
            <a:ext cx="229572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 classifiers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D87E7A-5BDF-7A43-AF57-6DAC4B6AA5F5}"/>
              </a:ext>
            </a:extLst>
          </p:cNvPr>
          <p:cNvSpPr txBox="1"/>
          <p:nvPr/>
        </p:nvSpPr>
        <p:spPr>
          <a:xfrm>
            <a:off x="9717795" y="6169388"/>
            <a:ext cx="2295728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N(N - 1)/2 classifiers</a:t>
            </a:r>
          </a:p>
        </p:txBody>
      </p:sp>
    </p:spTree>
    <p:extLst>
      <p:ext uri="{BB962C8B-B14F-4D97-AF65-F5344CB8AC3E}">
        <p14:creationId xmlns:p14="http://schemas.microsoft.com/office/powerpoint/2010/main" val="221312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Is SVM Scalable on Massive Data?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9" y="1151164"/>
            <a:ext cx="10639618" cy="5528310"/>
          </a:xfrm>
        </p:spPr>
        <p:txBody>
          <a:bodyPr/>
          <a:lstStyle/>
          <a:p>
            <a:r>
              <a:rPr lang="en-US" altLang="en-US" sz="2400" dirty="0"/>
              <a:t>SVM is effective on high dimensional data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—they lie closest to the decision boundary (MMH)</a:t>
            </a:r>
          </a:p>
          <a:p>
            <a:pPr lvl="1"/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SVM is not scalable to the # of data objects in terms of training time and memory usage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Scaling SVM by a hierarchical micro-clustering approach</a:t>
            </a:r>
          </a:p>
          <a:p>
            <a:pPr lvl="2">
              <a:lnSpc>
                <a:spcPct val="130000"/>
              </a:lnSpc>
            </a:pPr>
            <a:r>
              <a:rPr lang="en-US" altLang="en-US" sz="2400" dirty="0"/>
              <a:t>H.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KDD'03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222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SVM: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SVM can also be used for classifying multiple (&gt; 2) classes and for regression analysis (with additional parameters)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86285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Recap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Pros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Elegant mathematical formulation, guaranteed global optimal with optimization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Trains well on small data sets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Flexibility through kernel functions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Conformity with semi-supervised training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Not naturally scalable to large data sets</a:t>
            </a:r>
          </a:p>
          <a:p>
            <a:pPr lvl="1">
              <a:lnSpc>
                <a:spcPct val="13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8614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91243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75945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8462631" y="32004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 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coverage(R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= ratio of tuples covered by </a:t>
            </a:r>
            <a:r>
              <a:rPr lang="en-US" altLang="en-US" sz="2400" b="1" dirty="0"/>
              <a:t>the condition of </a:t>
            </a: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(THEN-part is not important for this)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accuracy(R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ratio of tuples correctly classified by R</a:t>
            </a:r>
            <a:r>
              <a:rPr lang="en-US" altLang="en-US" sz="2400" baseline="-25000" dirty="0"/>
              <a:t>1  </a:t>
            </a:r>
            <a:r>
              <a:rPr lang="en-US" altLang="en-US" sz="2400" dirty="0"/>
              <a:t>in the covered ones (both IF-part and THEN-part counts)</a:t>
            </a:r>
          </a:p>
          <a:p>
            <a:pPr lvl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25954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General Procedure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Selects features based on some goodness measure 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Independent of the specific classification model</a:t>
                </a: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Fisher Scores</a:t>
                </a:r>
              </a:p>
              <a:p>
                <a:pPr lvl="1"/>
                <a:r>
                  <a:rPr lang="en-US" sz="2000" b="1" dirty="0"/>
                  <a:t>Intuitions</a:t>
                </a:r>
                <a:r>
                  <a:rPr lang="en-US" sz="2000" dirty="0"/>
                  <a:t>: the feature x (e.g., income) is strongly correlated with the class label y (buy computer) if</a:t>
                </a:r>
              </a:p>
              <a:p>
                <a:pPr lvl="2"/>
                <a:r>
                  <a:rPr lang="en-US" sz="2000" dirty="0"/>
                  <a:t>the average income of all customers who buy a computer is significantly different from the average income of all customers who do not buy a computer, </a:t>
                </a:r>
              </a:p>
              <a:p>
                <a:pPr lvl="2"/>
                <a:r>
                  <a:rPr lang="en-US" sz="2000" dirty="0"/>
                  <a:t>all customers who buy a computer share similar income, and </a:t>
                </a:r>
              </a:p>
              <a:p>
                <a:pPr lvl="2"/>
                <a:r>
                  <a:rPr lang="en-US" sz="2000" dirty="0"/>
                  <a:t>all customers who do not buy a computer share similar income.</a:t>
                </a:r>
              </a:p>
              <a:p>
                <a:pPr lvl="1"/>
                <a:r>
                  <a:rPr lang="en-US" sz="2000" b="1" dirty="0"/>
                  <a:t>Details</a:t>
                </a:r>
              </a:p>
              <a:p>
                <a:pPr lvl="1"/>
                <a:endParaRPr lang="en-US" sz="2000" dirty="0"/>
              </a:p>
              <a:p>
                <a:pPr lvl="2"/>
                <a:endParaRPr lang="en-US" altLang="en-US" sz="2000" dirty="0">
                  <a:latin typeface="Calibri" panose="020F0502020204030204" pitchFamily="34" charset="0"/>
                </a:endParaRP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Other goodness measures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test (for categorical feature); information gain, mutual information.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  <a:blipFill>
                <a:blip r:embed="rId3"/>
                <a:stretch>
                  <a:fillRect l="-224" t="-478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926F13-9406-E040-960F-CFC1098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02" y="0"/>
            <a:ext cx="8199998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42E53-1503-174C-9F89-0019E14D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658" y="4625072"/>
            <a:ext cx="296476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9150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&lt;=30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&gt;40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31..40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easier to understand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than large trees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One rule is created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for each path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from the root to a leaf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Each attribute-value pair along a path forms a conjunction: the leaf holds the class prediction 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0: Start with an empty list of rules.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279"/>
          <a:stretch/>
        </p:blipFill>
        <p:spPr bwMode="auto">
          <a:xfrm>
            <a:off x="6896902" y="3590121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8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1: Learn a rule r.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279"/>
          <a:stretch/>
        </p:blipFill>
        <p:spPr bwMode="auto">
          <a:xfrm>
            <a:off x="7172426" y="3580498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2: The tuples covered by the rules are</a:t>
            </a:r>
          </a:p>
          <a:p>
            <a:pPr marL="0" indent="0" eaLnBrk="1" hangingPunct="1">
              <a:spcAft>
                <a:spcPts val="600"/>
              </a:spcAft>
              <a:buNone/>
            </a:pPr>
            <a:r>
              <a:rPr lang="en-US" altLang="en-US" sz="2400" i="1" dirty="0"/>
              <a:t>  removed.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2" r="50000" b="3347"/>
          <a:stretch/>
        </p:blipFill>
        <p:spPr bwMode="auto">
          <a:xfrm>
            <a:off x="6816291" y="3587715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79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>
              <a:spcAft>
                <a:spcPts val="600"/>
              </a:spcAft>
            </a:pPr>
            <a:r>
              <a:rPr lang="en-US" altLang="en-US" sz="2400" i="1" dirty="0"/>
              <a:t>Step 3: Repeat the process </a:t>
            </a:r>
            <a:r>
              <a:rPr lang="en-US" altLang="en-US" sz="2400" dirty="0"/>
              <a:t>on the remaining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no more training examples or when the quality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of a rule returned is below a threshold.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en-US" sz="2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50000" r="943" b="2279"/>
          <a:stretch/>
        </p:blipFill>
        <p:spPr bwMode="auto">
          <a:xfrm>
            <a:off x="7076174" y="3667124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itchFamily="2" charset="-122"/>
              </a:rPr>
              <a:t>Pattern-based classification: </a:t>
            </a:r>
            <a:r>
              <a:rPr lang="en-US" altLang="zh-CN" sz="2400" dirty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>
                <a:ea typeface="SimSun" pitchFamily="2" charset="-122"/>
              </a:rPr>
              <a:t>i</a:t>
            </a:r>
            <a:r>
              <a:rPr lang="en-US" altLang="zh-CN" sz="2400" dirty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Frequent Pattern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Pattern-Based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class</a:t>
            </a:r>
            <a:r>
              <a:rPr lang="en-US" altLang="en-US" sz="2400" baseline="-25000" dirty="0"/>
              <a:t>-label</a:t>
            </a:r>
            <a:r>
              <a:rPr lang="en-US" altLang="en-US" sz="2400" dirty="0"/>
              <a:t> = C” 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89929" y="40005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Weakly Supervised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Semi-supervised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Active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Transfer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Distant supervision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Zero-shot learning</a:t>
            </a:r>
          </a:p>
        </p:txBody>
      </p:sp>
    </p:spTree>
    <p:extLst>
      <p:ext uri="{BB962C8B-B14F-4D97-AF65-F5344CB8AC3E}">
        <p14:creationId xmlns:p14="http://schemas.microsoft.com/office/powerpoint/2010/main" val="14254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en-US" dirty="0"/>
              <a:t>Semi-supervised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uses labeled data and unlabeled data to build a classifier 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0" y="2293034"/>
            <a:ext cx="1141351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40089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Wrapper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Combines the feature selection and classifier model construction steps </a:t>
            </a:r>
            <a:r>
              <a:rPr lang="en-US" dirty="0" smtClean="0"/>
              <a:t>together </a:t>
            </a:r>
            <a:endParaRPr lang="en-US" dirty="0"/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subset. 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Key: how to search for the best feature subset</a:t>
            </a:r>
          </a:p>
          <a:p>
            <a:pPr lvl="1"/>
            <a:r>
              <a:rPr lang="en-US" dirty="0"/>
              <a:t>Exhaustive search: </a:t>
            </a:r>
            <a:r>
              <a:rPr lang="en-US" i="1" dirty="0"/>
              <a:t>2</a:t>
            </a:r>
            <a:r>
              <a:rPr lang="en-US" i="1" baseline="30000" dirty="0"/>
              <a:t>p</a:t>
            </a:r>
            <a:r>
              <a:rPr lang="en-US" i="1" dirty="0"/>
              <a:t>-1 </a:t>
            </a:r>
            <a:r>
              <a:rPr lang="en-US" dirty="0"/>
              <a:t>(exponential)</a:t>
            </a:r>
          </a:p>
          <a:p>
            <a:pPr lvl="1"/>
            <a:r>
              <a:rPr lang="en-US" dirty="0"/>
              <a:t>Stepwise forward selection: </a:t>
            </a:r>
          </a:p>
          <a:p>
            <a:pPr lvl="2"/>
            <a:r>
              <a:rPr lang="en-US" dirty="0"/>
              <a:t>Start with an empty feature </a:t>
            </a:r>
            <a:r>
              <a:rPr lang="en-US" dirty="0" smtClean="0"/>
              <a:t>subset </a:t>
            </a:r>
            <a:endParaRPr lang="en-US" dirty="0"/>
          </a:p>
          <a:p>
            <a:pPr lvl="2"/>
            <a:r>
              <a:rPr lang="en-US" dirty="0"/>
              <a:t>At each iteration, select an additional feature to improve performance most</a:t>
            </a:r>
          </a:p>
          <a:p>
            <a:pPr lvl="1"/>
            <a:r>
              <a:rPr lang="en-US" dirty="0"/>
              <a:t>Stepwise backward elimination: start with the full set, eliminate one feature at a time</a:t>
            </a:r>
          </a:p>
          <a:p>
            <a:pPr lvl="1"/>
            <a:r>
              <a:rPr lang="en-US" dirty="0"/>
              <a:t>Hybrid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D0EE-11D1-764D-984D-F0834304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19" y="120876"/>
            <a:ext cx="7443569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536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Self-training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6157"/>
            <a:ext cx="10915650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procedure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a learning method such as Bayesian classification.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the classifier using the labeled data.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the classifier to label the unlabeled data.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the unlabeled tuple having the highest confidence.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 it and its predicted label to label set.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20993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Co-training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4" y="1136157"/>
            <a:ext cx="11334669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en-US" sz="2800" b="1" dirty="0"/>
              <a:t>General procedure</a:t>
            </a:r>
            <a:endParaRPr lang="en-US" altLang="en-US" sz="3200" b="1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Define two separate non-overlapping feature sets for the labeled data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Train two </a:t>
            </a:r>
            <a:r>
              <a:rPr lang="en-US" altLang="en-US" dirty="0" err="1"/>
              <a:t>classiers</a:t>
            </a:r>
            <a:r>
              <a:rPr lang="en-US" altLang="en-US" dirty="0"/>
              <a:t>,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</a:t>
            </a:r>
            <a:r>
              <a:rPr lang="en-US" altLang="en-US" dirty="0"/>
              <a:t>, on the labeled data, each trained on one feature set.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Classify un-labeled tuples by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  </a:t>
            </a:r>
            <a:r>
              <a:rPr lang="en-US" altLang="en-US" dirty="0"/>
              <a:t>separately.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1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2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1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036312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Clustering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Data tuples from same cluster are likely to share same label</a:t>
            </a:r>
          </a:p>
          <a:p>
            <a:r>
              <a:rPr lang="en-US" sz="2400" dirty="0"/>
              <a:t>An example: S3VM</a:t>
            </a:r>
          </a:p>
          <a:p>
            <a:pPr lvl="1"/>
            <a:r>
              <a:rPr lang="en-US" sz="2400" dirty="0"/>
              <a:t>Seeking a max-margin hyperplane (same as SVM)</a:t>
            </a:r>
          </a:p>
          <a:p>
            <a:pPr lvl="1"/>
            <a:r>
              <a:rPr lang="en-US" sz="2400" dirty="0"/>
              <a:t>avoiding to disrupt the clustering structure of unlabeled tuples </a:t>
            </a:r>
          </a:p>
          <a:p>
            <a:pPr lvl="2"/>
            <a:r>
              <a:rPr lang="en-US" sz="2400" dirty="0"/>
              <a:t>E.g. go through low-density region of unlabeled data</a:t>
            </a:r>
            <a:endParaRPr lang="en-US" altLang="en-US" sz="20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9648A-D173-414F-BFD2-18D15A232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r="10361"/>
          <a:stretch/>
        </p:blipFill>
        <p:spPr>
          <a:xfrm>
            <a:off x="4489949" y="3506296"/>
            <a:ext cx="431191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5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Manifold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A</a:t>
            </a:r>
            <a:r>
              <a:rPr lang="en-US" sz="2400" dirty="0"/>
              <a:t> pair of close tuples are likely to share the same class label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An example: graph-based SSL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DA09-BD9C-5CE6-633B-3430B436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46" y="2931227"/>
            <a:ext cx="4372423" cy="31089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9E443C-286D-4507-2E4A-8F3A7EFB07BF}"/>
              </a:ext>
            </a:extLst>
          </p:cNvPr>
          <p:cNvSpPr/>
          <p:nvPr/>
        </p:nvSpPr>
        <p:spPr>
          <a:xfrm>
            <a:off x="6443828" y="2554312"/>
            <a:ext cx="1483165" cy="65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B87D1-3920-B71B-0FD8-89D9D5D34E17}"/>
              </a:ext>
            </a:extLst>
          </p:cNvPr>
          <p:cNvSpPr txBox="1"/>
          <p:nvPr/>
        </p:nvSpPr>
        <p:spPr>
          <a:xfrm>
            <a:off x="4578579" y="396678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4098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Active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find ‘the best’ unlabeled data samples to ask the oracle for their labels, so as to maximally improve the classification performance. 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/>
              <a:t>Pool-based active learning</a:t>
            </a:r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en-US" sz="2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Key: </a:t>
            </a:r>
            <a:r>
              <a:rPr lang="en-US" sz="2400" dirty="0"/>
              <a:t>how to choose the data tuples to be queried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Uncertainty sampling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Query-by-committee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Version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Decision-theoretic approach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A3BAD-98B9-1A4A-8A13-DDDB5CD8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80" y="2084053"/>
            <a:ext cx="399361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Active Learning vs. SSL (vs. </a:t>
            </a:r>
            <a:r>
              <a:rPr lang="en-US" altLang="en-US" sz="4000" dirty="0" err="1"/>
              <a:t>transductive</a:t>
            </a:r>
            <a:r>
              <a:rPr lang="en-US" altLang="en-US" sz="4000" dirty="0"/>
              <a:t> learning)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FD78-AC5E-D540-854E-4629DD67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67" y="1163715"/>
            <a:ext cx="851482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8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aims to extract the knowledge from one or more source tasks and apply the knowledge to a target task </a:t>
            </a:r>
          </a:p>
          <a:p>
            <a:r>
              <a:rPr lang="en-US" b="1" dirty="0"/>
              <a:t>An example</a:t>
            </a:r>
            <a:endParaRPr lang="en-US" dirty="0"/>
          </a:p>
          <a:p>
            <a:pPr lvl="1"/>
            <a:r>
              <a:rPr lang="en-US" dirty="0"/>
              <a:t>Source task: review sentiment classification on electronics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Target task: review sentiment classification on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B196-7496-164E-8E08-73F0163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37" y="3708400"/>
            <a:ext cx="8966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TrAdaBoost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General strategy: Instance-based transfer learning</a:t>
            </a:r>
            <a:r>
              <a:rPr lang="en-US" sz="2400" dirty="0"/>
              <a:t>: reweight some of the data from the source task and uses it to learn the target task. </a:t>
            </a:r>
          </a:p>
          <a:p>
            <a:pPr lvl="1"/>
            <a:r>
              <a:rPr lang="en-US" sz="2400" dirty="0">
                <a:sym typeface="Wingdings" pitchFamily="2" charset="2"/>
              </a:rPr>
              <a:t>Intuition: `transfer’ most relevant/similar data from source to target</a:t>
            </a:r>
          </a:p>
          <a:p>
            <a:r>
              <a:rPr lang="en-US" sz="2400" b="1" dirty="0">
                <a:sym typeface="Wingdings" pitchFamily="2" charset="2"/>
              </a:rPr>
              <a:t>Details</a:t>
            </a:r>
          </a:p>
          <a:p>
            <a:pPr lvl="1"/>
            <a:r>
              <a:rPr lang="en-US" sz="2400" b="1" dirty="0">
                <a:sym typeface="Wingdings" pitchFamily="2" charset="2"/>
              </a:rPr>
              <a:t>Boosting: </a:t>
            </a:r>
            <a:r>
              <a:rPr lang="en-US" sz="2400" dirty="0">
                <a:sym typeface="Wingdings" pitchFamily="2" charset="2"/>
              </a:rPr>
              <a:t>each base learner pays more attention to difficult training examples (e.g., misclassified by the previous base learner)</a:t>
            </a:r>
          </a:p>
          <a:p>
            <a:pPr lvl="1"/>
            <a:r>
              <a:rPr lang="en-US" sz="2400" b="1" dirty="0" err="1">
                <a:sym typeface="Wingdings" pitchFamily="2" charset="2"/>
              </a:rPr>
              <a:t>TrAdaBoost</a:t>
            </a:r>
            <a:r>
              <a:rPr lang="en-US" sz="2400" b="1" dirty="0">
                <a:sym typeface="Wingdings" pitchFamily="2" charset="2"/>
              </a:rPr>
              <a:t>: </a:t>
            </a:r>
            <a:r>
              <a:rPr lang="en-US" sz="2400" dirty="0">
                <a:sym typeface="Wingdings" pitchFamily="2" charset="2"/>
              </a:rPr>
              <a:t>if a source tuple is misclassified, reduce its weight (e.g., not very relevant to the target task)</a:t>
            </a:r>
            <a:endParaRPr lang="en-US" sz="2400" b="1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Key challenge in transfer learning</a:t>
            </a:r>
            <a:r>
              <a:rPr lang="en-US" sz="2400" dirty="0">
                <a:sym typeface="Wingdings" pitchFamily="2" charset="2"/>
              </a:rPr>
              <a:t>: negative transfer</a:t>
            </a:r>
          </a:p>
          <a:p>
            <a:pPr lvl="1"/>
            <a:r>
              <a:rPr lang="en-US" sz="2400" dirty="0">
                <a:sym typeface="Wingdings" pitchFamily="2" charset="2"/>
              </a:rPr>
              <a:t>Quantify the difference between the source and target tasks</a:t>
            </a:r>
          </a:p>
          <a:p>
            <a:pPr lvl="1"/>
            <a:r>
              <a:rPr lang="en-US" sz="2400" dirty="0">
                <a:sym typeface="Wingdings" pitchFamily="2" charset="2"/>
              </a:rPr>
              <a:t>Transfer margin, divergence metric</a:t>
            </a:r>
          </a:p>
          <a:p>
            <a:r>
              <a:rPr lang="en-US" sz="2400" b="1" dirty="0">
                <a:sym typeface="Wingdings" pitchFamily="2" charset="2"/>
              </a:rPr>
              <a:t>Related problems</a:t>
            </a:r>
          </a:p>
          <a:p>
            <a:pPr lvl="1"/>
            <a:r>
              <a:rPr lang="en-US" sz="2400" dirty="0">
                <a:sym typeface="Wingdings" pitchFamily="2" charset="2"/>
              </a:rPr>
              <a:t>Multi-task learning; pre-training + fine-tuning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840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55405"/>
            <a:ext cx="11406908" cy="5384800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automatically generate a large number of labelled tuples. </a:t>
            </a:r>
          </a:p>
          <a:p>
            <a:r>
              <a:rPr lang="en-US" b="1" dirty="0"/>
              <a:t>Characteristic of the generated labels</a:t>
            </a:r>
          </a:p>
          <a:p>
            <a:pPr lvl="1"/>
            <a:r>
              <a:rPr lang="en-US" dirty="0"/>
              <a:t>Noisy, but large in volume</a:t>
            </a:r>
          </a:p>
          <a:p>
            <a:r>
              <a:rPr lang="en-US" b="1" dirty="0"/>
              <a:t>Example #1: </a:t>
            </a:r>
            <a:r>
              <a:rPr lang="en-US" dirty="0"/>
              <a:t>Twitter sentiment classification (positive vs. negative)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:-)</a:t>
            </a:r>
            <a:r>
              <a:rPr lang="en-US" dirty="0"/>
              <a:t>, treat it as a positive tuple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:-(</a:t>
            </a:r>
            <a:r>
              <a:rPr lang="en-US" dirty="0"/>
              <a:t>, treat it as a negative tuple</a:t>
            </a:r>
          </a:p>
          <a:p>
            <a:r>
              <a:rPr lang="en-US" b="1" dirty="0"/>
              <a:t>Example #2: </a:t>
            </a:r>
            <a:r>
              <a:rPr lang="en-US" dirty="0"/>
              <a:t>Twitter category classification (e.g., news, health, science, games, etc.)</a:t>
            </a:r>
          </a:p>
          <a:p>
            <a:pPr lvl="1"/>
            <a:r>
              <a:rPr lang="en-US" dirty="0"/>
              <a:t>If a tweet contains a URL, use the ODP (open directory project) category of the URL as the label of the tweet</a:t>
            </a:r>
          </a:p>
          <a:p>
            <a:pPr lvl="1"/>
            <a:r>
              <a:rPr lang="en-US" dirty="0"/>
              <a:t>If a tweet contains a </a:t>
            </a:r>
            <a:r>
              <a:rPr lang="en-US" dirty="0" err="1"/>
              <a:t>Youtube</a:t>
            </a:r>
            <a:r>
              <a:rPr lang="en-US" dirty="0"/>
              <a:t> video link, treat the label of </a:t>
            </a:r>
            <a:r>
              <a:rPr lang="en-US" dirty="0" err="1"/>
              <a:t>Youtube</a:t>
            </a:r>
            <a:r>
              <a:rPr lang="en-US" dirty="0"/>
              <a:t> video as the label of the tweet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66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155405"/>
            <a:ext cx="11701109" cy="5384800"/>
          </a:xfrm>
        </p:spPr>
        <p:txBody>
          <a:bodyPr/>
          <a:lstStyle/>
          <a:p>
            <a:r>
              <a:rPr lang="en-US" sz="3200" b="1" dirty="0"/>
              <a:t>Applications</a:t>
            </a:r>
          </a:p>
          <a:p>
            <a:pPr lvl="1"/>
            <a:r>
              <a:rPr lang="en-US" sz="3200" dirty="0"/>
              <a:t>Social media post classification</a:t>
            </a:r>
          </a:p>
          <a:p>
            <a:pPr lvl="1"/>
            <a:r>
              <a:rPr lang="en-US" sz="3200" dirty="0"/>
              <a:t>Relation extraction for NLP</a:t>
            </a:r>
          </a:p>
          <a:p>
            <a:r>
              <a:rPr lang="en-US" sz="3200" b="1" dirty="0"/>
              <a:t>Active research area: </a:t>
            </a:r>
            <a:r>
              <a:rPr lang="en-US" sz="3200" dirty="0"/>
              <a:t>how to obtain </a:t>
            </a:r>
            <a:r>
              <a:rPr lang="en-US" sz="3200" i="1" dirty="0"/>
              <a:t>labeling function</a:t>
            </a:r>
          </a:p>
          <a:p>
            <a:r>
              <a:rPr lang="en-US" sz="3200" b="1" dirty="0"/>
              <a:t>Main Challenge: noisy labels</a:t>
            </a:r>
          </a:p>
          <a:p>
            <a:pPr lvl="1"/>
            <a:r>
              <a:rPr lang="en-US" sz="3200" dirty="0"/>
              <a:t>:) in a tweet post could have neutral or even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78164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74" y="316163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Embedded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</a:t>
            </a:r>
          </a:p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r>
              <a:rPr lang="en-US" dirty="0"/>
              <a:t>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Coordinate descent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92E46-74A7-2643-A7F0-3344B911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26" y="0"/>
            <a:ext cx="5615489" cy="164592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E9A3C0B-AB31-D247-98D8-041890E63CC2}"/>
              </a:ext>
            </a:extLst>
          </p:cNvPr>
          <p:cNvSpPr/>
          <p:nvPr/>
        </p:nvSpPr>
        <p:spPr>
          <a:xfrm rot="5400000">
            <a:off x="7759135" y="3428791"/>
            <a:ext cx="416034" cy="17693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83AEE-623F-414D-83D2-929CEFA25CE2}"/>
              </a:ext>
            </a:extLst>
          </p:cNvPr>
          <p:cNvSpPr txBox="1"/>
          <p:nvPr/>
        </p:nvSpPr>
        <p:spPr>
          <a:xfrm>
            <a:off x="6723863" y="4672569"/>
            <a:ext cx="248657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Goodness of prediction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63BBC68-F5AE-664C-810D-8A792FFFB1AE}"/>
              </a:ext>
            </a:extLst>
          </p:cNvPr>
          <p:cNvSpPr/>
          <p:nvPr/>
        </p:nvSpPr>
        <p:spPr>
          <a:xfrm rot="5400000">
            <a:off x="9932678" y="3791185"/>
            <a:ext cx="244274" cy="8484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8BD20-BD13-9D48-BE98-765ED7711809}"/>
              </a:ext>
            </a:extLst>
          </p:cNvPr>
          <p:cNvSpPr txBox="1"/>
          <p:nvPr/>
        </p:nvSpPr>
        <p:spPr>
          <a:xfrm>
            <a:off x="9210441" y="4521482"/>
            <a:ext cx="25692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(convex) approximation </a:t>
            </a:r>
          </a:p>
          <a:p>
            <a:r>
              <a:rPr lang="en-US" dirty="0">
                <a:solidFill>
                  <a:srgbClr val="FF0000"/>
                </a:solidFill>
              </a:rPr>
              <a:t>of # of selected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2EB37-8698-9649-88E3-BF02AC93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68" y="5120640"/>
            <a:ext cx="2652459" cy="1737360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2B9590A-B639-BC69-16CD-C783CA78E526}"/>
              </a:ext>
            </a:extLst>
          </p:cNvPr>
          <p:cNvSpPr/>
          <p:nvPr/>
        </p:nvSpPr>
        <p:spPr>
          <a:xfrm>
            <a:off x="8505894" y="2559286"/>
            <a:ext cx="3491033" cy="629124"/>
          </a:xfrm>
          <a:prstGeom prst="wedgeEllipseCallout">
            <a:avLst>
              <a:gd name="adj1" fmla="val -20361"/>
              <a:gd name="adj2" fmla="val 631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2F8A53-B9C9-B39D-4384-5359ED5D7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722" y="2678198"/>
            <a:ext cx="2373375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1996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554602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sz="2400" dirty="0"/>
              <a:t>A trained classifier to classify an animal image into </a:t>
            </a:r>
            <a:r>
              <a:rPr lang="en-US" sz="2400" b="1" dirty="0"/>
              <a:t>owl</a:t>
            </a:r>
            <a:r>
              <a:rPr lang="en-US" sz="2400" dirty="0"/>
              <a:t> vs. </a:t>
            </a:r>
            <a:r>
              <a:rPr lang="en-US" sz="2400" b="1" dirty="0"/>
              <a:t>dog</a:t>
            </a:r>
            <a:r>
              <a:rPr lang="en-US" sz="2400" dirty="0"/>
              <a:t> vs. </a:t>
            </a:r>
            <a:r>
              <a:rPr lang="en-US" sz="2400" b="1" dirty="0"/>
              <a:t>fish</a:t>
            </a:r>
            <a:r>
              <a:rPr lang="en-US" sz="2400" dirty="0"/>
              <a:t>. </a:t>
            </a:r>
          </a:p>
          <a:p>
            <a:pPr lvl="1"/>
            <a:r>
              <a:rPr lang="en-US" sz="2400" dirty="0"/>
              <a:t>But, the test image is actually about </a:t>
            </a:r>
            <a:r>
              <a:rPr lang="en-US" sz="2400" b="1" dirty="0"/>
              <a:t>cat.</a:t>
            </a:r>
          </a:p>
          <a:p>
            <a:r>
              <a:rPr lang="en-US" b="1" dirty="0"/>
              <a:t>Goal: </a:t>
            </a:r>
            <a:r>
              <a:rPr lang="en-US" dirty="0"/>
              <a:t>predict a test tuple whose class label was never observed during the training stage</a:t>
            </a:r>
          </a:p>
          <a:p>
            <a:r>
              <a:rPr lang="en-US" b="1" dirty="0"/>
              <a:t>General strategies</a:t>
            </a:r>
            <a:r>
              <a:rPr lang="en-US" dirty="0"/>
              <a:t>: leverage external knowledge or side information</a:t>
            </a:r>
          </a:p>
          <a:p>
            <a:r>
              <a:rPr lang="en-US" b="1" dirty="0"/>
              <a:t>Applications:</a:t>
            </a:r>
          </a:p>
          <a:p>
            <a:pPr lvl="1"/>
            <a:r>
              <a:rPr lang="en-US" sz="2400" dirty="0"/>
              <a:t>Image recognition</a:t>
            </a:r>
          </a:p>
          <a:p>
            <a:pPr lvl="1"/>
            <a:r>
              <a:rPr lang="en-US" sz="2400" dirty="0"/>
              <a:t>Neural activity recognition</a:t>
            </a:r>
          </a:p>
          <a:p>
            <a:pPr lvl="1"/>
            <a:r>
              <a:rPr lang="en-US" sz="2400" dirty="0"/>
              <a:t>Graph anomaly detection</a:t>
            </a:r>
          </a:p>
          <a:p>
            <a:r>
              <a:rPr lang="en-US" b="1" dirty="0"/>
              <a:t>Generalized zero-shot learning</a:t>
            </a:r>
            <a:r>
              <a:rPr lang="en-US" dirty="0"/>
              <a:t>: the test image might come from known or novel classes</a:t>
            </a:r>
          </a:p>
        </p:txBody>
      </p:sp>
    </p:spTree>
    <p:extLst>
      <p:ext uri="{BB962C8B-B14F-4D97-AF65-F5344CB8AC3E}">
        <p14:creationId xmlns:p14="http://schemas.microsoft.com/office/powerpoint/2010/main" val="1382915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attribute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5543206" cy="5384800"/>
          </a:xfrm>
        </p:spPr>
        <p:txBody>
          <a:bodyPr/>
          <a:lstStyle/>
          <a:p>
            <a:r>
              <a:rPr lang="en-US" b="1" dirty="0"/>
              <a:t>Details</a:t>
            </a:r>
          </a:p>
          <a:p>
            <a:pPr lvl="1"/>
            <a:r>
              <a:rPr lang="en-US" dirty="0"/>
              <a:t>Use the training tuples to build semantic attribute classifier</a:t>
            </a:r>
            <a:endParaRPr lang="en-US" sz="2000" dirty="0"/>
          </a:p>
          <a:p>
            <a:pPr lvl="1"/>
            <a:r>
              <a:rPr lang="en-US" dirty="0"/>
              <a:t>Use the semantic attribute classifier to infer semantic attributes</a:t>
            </a:r>
          </a:p>
          <a:p>
            <a:pPr lvl="1"/>
            <a:r>
              <a:rPr lang="en-US" dirty="0"/>
              <a:t>Use the semantic attributes to predict the novel class</a:t>
            </a:r>
          </a:p>
          <a:p>
            <a:r>
              <a:rPr lang="en-US" b="1" dirty="0"/>
              <a:t>Key Idea</a:t>
            </a:r>
            <a:r>
              <a:rPr lang="en-US" dirty="0"/>
              <a:t>: leverage the semantic attributes to transfer the output of the semantic classier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35A5-BEBB-3540-A53B-A2BA3340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1991360"/>
            <a:ext cx="645706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651929" y="462915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Classification with Rich Data Type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4919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Stream Data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Sequence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Graph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054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Data mining tool to detect fraudulent transaction</a:t>
            </a:r>
          </a:p>
          <a:p>
            <a:pPr lvl="1"/>
            <a:r>
              <a:rPr lang="en-US" dirty="0"/>
              <a:t>the transactions arrive sequentially at different times in a stream fashion</a:t>
            </a:r>
          </a:p>
          <a:p>
            <a:pPr lvl="1"/>
            <a:r>
              <a:rPr lang="en-US" dirty="0"/>
              <a:t>Training set </a:t>
            </a:r>
            <a:r>
              <a:rPr lang="en-US" dirty="0">
                <a:sym typeface="Wingdings" pitchFamily="2" charset="2"/>
              </a:rPr>
              <a:t> build classification model  receiving new data  retraining …</a:t>
            </a:r>
            <a:r>
              <a:rPr lang="en-US" dirty="0"/>
              <a:t> </a:t>
            </a:r>
            <a:endParaRPr lang="en-US" b="1" dirty="0"/>
          </a:p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High arrival speed</a:t>
            </a:r>
          </a:p>
          <a:p>
            <a:pPr lvl="1"/>
            <a:r>
              <a:rPr lang="en-US" dirty="0"/>
              <a:t>Infinite length</a:t>
            </a:r>
          </a:p>
          <a:p>
            <a:pPr lvl="1"/>
            <a:r>
              <a:rPr lang="en-US" dirty="0"/>
              <a:t>One-pass constraint</a:t>
            </a:r>
          </a:p>
          <a:p>
            <a:pPr lvl="1"/>
            <a:r>
              <a:rPr lang="en-US" dirty="0"/>
              <a:t>Concept drifting</a:t>
            </a:r>
          </a:p>
        </p:txBody>
      </p:sp>
    </p:spTree>
    <p:extLst>
      <p:ext uri="{BB962C8B-B14F-4D97-AF65-F5344CB8AC3E}">
        <p14:creationId xmlns:p14="http://schemas.microsoft.com/office/powerpoint/2010/main" val="711407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 via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sz="2400" b="1" dirty="0"/>
              <a:t>Key Ideas: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Only use the most recent chunk to train the new classifier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high arrival rate of the stream </a:t>
            </a:r>
            <a:r>
              <a:rPr lang="en-US" sz="2400" dirty="0" smtClean="0"/>
              <a:t>data </a:t>
            </a:r>
            <a:endParaRPr lang="en-US" sz="2400" dirty="0"/>
          </a:p>
          <a:p>
            <a:pPr lvl="1"/>
            <a:r>
              <a:rPr lang="en-US" sz="2400" dirty="0"/>
              <a:t>Each incoming data tuple is accessed once to train the current classifier as well as to update the weights of individual classifiers --&gt; one pass </a:t>
            </a:r>
            <a:r>
              <a:rPr lang="en-US" sz="2400" dirty="0" smtClean="0"/>
              <a:t>constraint </a:t>
            </a:r>
            <a:endParaRPr lang="en-US" sz="2400" dirty="0"/>
          </a:p>
          <a:p>
            <a:pPr lvl="1"/>
            <a:r>
              <a:rPr lang="en-US" sz="2400" dirty="0"/>
              <a:t>Adjust the weights of the individual classifiers to pay more attention to the most relevant chunks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captures the drifted class concept over </a:t>
            </a:r>
            <a:r>
              <a:rPr lang="en-US" sz="2400" dirty="0" smtClean="0"/>
              <a:t>time</a:t>
            </a: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AF6B2-2D6F-8C41-A6F5-70E90AF3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14" y="4210855"/>
            <a:ext cx="682989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7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b="1" dirty="0"/>
              <a:t>Other applications</a:t>
            </a:r>
          </a:p>
          <a:p>
            <a:pPr lvl="1"/>
            <a:r>
              <a:rPr lang="en-US" dirty="0"/>
              <a:t>Marketing</a:t>
            </a:r>
          </a:p>
          <a:p>
            <a:pPr lvl="1"/>
            <a:r>
              <a:rPr lang="en-US" dirty="0"/>
              <a:t>Network monitoring </a:t>
            </a:r>
          </a:p>
          <a:p>
            <a:pPr lvl="1"/>
            <a:r>
              <a:rPr lang="en-US" dirty="0"/>
              <a:t>Sensor networks</a:t>
            </a:r>
          </a:p>
          <a:p>
            <a:r>
              <a:rPr lang="en-US" b="1" dirty="0"/>
              <a:t>VFDT: very fast decision tree</a:t>
            </a:r>
          </a:p>
          <a:p>
            <a:pPr lvl="1"/>
            <a:r>
              <a:rPr lang="en-US" dirty="0" err="1"/>
              <a:t>Hoeffding</a:t>
            </a:r>
            <a:r>
              <a:rPr lang="en-US" dirty="0"/>
              <a:t> trees: build the decision tree by using a sampled subset of training tuples, </a:t>
            </a:r>
          </a:p>
          <a:p>
            <a:pPr lvl="1"/>
            <a:r>
              <a:rPr lang="en-US" dirty="0"/>
              <a:t>Sliding window mechanism to obtain classifier to focus on the most recent stream data.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Sequence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Sequence: an ordered list of values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sentence</a:t>
            </a:r>
          </a:p>
          <a:p>
            <a:pPr lvl="1"/>
            <a:r>
              <a:rPr lang="en-US" dirty="0"/>
              <a:t>A DNA segment</a:t>
            </a:r>
          </a:p>
          <a:p>
            <a:pPr lvl="1"/>
            <a:r>
              <a:rPr lang="en-US" dirty="0"/>
              <a:t>List of transactions of a customer over time</a:t>
            </a:r>
          </a:p>
          <a:p>
            <a:r>
              <a:rPr lang="en-US" b="1" dirty="0"/>
              <a:t>Sequence Classification: </a:t>
            </a:r>
            <a:r>
              <a:rPr lang="en-US" dirty="0"/>
              <a:t>build a classifier to predict the label of a given sequence</a:t>
            </a:r>
          </a:p>
          <a:p>
            <a:pPr lvl="1"/>
            <a:r>
              <a:rPr lang="en-US" dirty="0"/>
              <a:t>the positive vs. negative sentiment of the sentence in NLP </a:t>
            </a:r>
          </a:p>
          <a:p>
            <a:pPr lvl="1"/>
            <a:r>
              <a:rPr lang="en-US" dirty="0"/>
              <a:t>the gene coding area vs. non-coding area in genomic analysis, </a:t>
            </a:r>
          </a:p>
          <a:p>
            <a:pPr lvl="1"/>
            <a:r>
              <a:rPr lang="en-US" dirty="0"/>
              <a:t>high-value vs. ordinary customer in market analysis.</a:t>
            </a:r>
          </a:p>
          <a:p>
            <a:r>
              <a:rPr lang="en-US" b="1" dirty="0"/>
              <a:t>Other forms of sequence classification:</a:t>
            </a:r>
            <a:r>
              <a:rPr lang="en-US" dirty="0"/>
              <a:t> predict label for each time stamp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34DD-3233-ED42-9FAB-B2100E98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72" y="1291389"/>
            <a:ext cx="197069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1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/>
              <a:t>Sequence Classification via Feature Engineering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General Ideas</a:t>
            </a:r>
          </a:p>
          <a:p>
            <a:pPr lvl="1"/>
            <a:r>
              <a:rPr lang="en-US" dirty="0"/>
              <a:t>Convert the input sequence to a vector of features</a:t>
            </a:r>
          </a:p>
          <a:p>
            <a:pPr lvl="1"/>
            <a:r>
              <a:rPr lang="en-US" dirty="0"/>
              <a:t>Train a conventional classifier</a:t>
            </a:r>
          </a:p>
          <a:p>
            <a:r>
              <a:rPr lang="en-US" b="1" dirty="0"/>
              <a:t>For symbolic sequence: n-gram</a:t>
            </a:r>
          </a:p>
          <a:p>
            <a:pPr lvl="1"/>
            <a:r>
              <a:rPr lang="en-US" dirty="0"/>
              <a:t>Input DNA segment: `ACCCCCGT’</a:t>
            </a:r>
          </a:p>
          <a:p>
            <a:pPr lvl="1"/>
            <a:r>
              <a:rPr lang="en-US" dirty="0"/>
              <a:t>Output: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For numerical sequence: convert to symbolic sequence by discretization</a:t>
            </a:r>
          </a:p>
          <a:p>
            <a:r>
              <a:rPr lang="en-US" b="1" dirty="0"/>
              <a:t>More recent approaches: </a:t>
            </a:r>
            <a:r>
              <a:rPr lang="en-US" dirty="0"/>
              <a:t>RNN and related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5A1BD-87C2-1A42-9177-3A4BEF3B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58" y="3743159"/>
            <a:ext cx="872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Sequence Classification via Distance/Kernel Function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K-NN classifier: rely on distance or similarity measure</a:t>
            </a:r>
          </a:p>
          <a:p>
            <a:pPr lvl="1"/>
            <a:r>
              <a:rPr lang="en-US" dirty="0"/>
              <a:t>Non-linear SVM: rely on a kernel function</a:t>
            </a:r>
          </a:p>
          <a:p>
            <a:r>
              <a:rPr lang="en-US" b="1" dirty="0"/>
              <a:t>General strategy: define appropriate distance measure or kernel function on sequence</a:t>
            </a:r>
          </a:p>
          <a:p>
            <a:r>
              <a:rPr lang="en-US" b="1" dirty="0"/>
              <a:t>Distance measure on sequence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Dynamic time warping (DTW): to account for distortion in time</a:t>
            </a:r>
          </a:p>
          <a:p>
            <a:r>
              <a:rPr lang="en-US" b="1" dirty="0"/>
              <a:t>Kernel function on sequence</a:t>
            </a:r>
          </a:p>
          <a:p>
            <a:pPr lvl="1"/>
            <a:r>
              <a:rPr lang="en-US" dirty="0"/>
              <a:t>String kernel</a:t>
            </a:r>
          </a:p>
        </p:txBody>
      </p:sp>
    </p:spTree>
    <p:extLst>
      <p:ext uri="{BB962C8B-B14F-4D97-AF65-F5344CB8AC3E}">
        <p14:creationId xmlns:p14="http://schemas.microsoft.com/office/powerpoint/2010/main" val="159556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Coordinate Descent: Minimize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f(x)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f(x)</a:t>
            </a:r>
            <a:r>
              <a:rPr lang="en-US" dirty="0"/>
              <a:t> is convex and smooth </a:t>
            </a:r>
            <a:r>
              <a:rPr lang="en-US" dirty="0">
                <a:sym typeface="Wingdings" pitchFamily="2" charset="2"/>
              </a:rPr>
              <a:t> global minima</a:t>
            </a:r>
          </a:p>
          <a:p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f(x)</a:t>
            </a:r>
            <a:r>
              <a:rPr lang="en-US" dirty="0">
                <a:sym typeface="Wingdings" pitchFamily="2" charset="2"/>
              </a:rPr>
              <a:t> is convex but not differential  no guarantee on optimality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If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f(x)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is convex but not differential, but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separable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 global minima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g(x): convex and smooth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Each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h</a:t>
            </a:r>
            <a:r>
              <a:rPr lang="en-US" i="1" baseline="-25000" dirty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: convex (but maybe non-smooth)</a:t>
            </a:r>
          </a:p>
          <a:p>
            <a:endParaRPr lang="en-US" dirty="0"/>
          </a:p>
        </p:txBody>
      </p:sp>
      <p:pic>
        <p:nvPicPr>
          <p:cNvPr id="595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91" y="3112838"/>
            <a:ext cx="4114800" cy="324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8295A-862E-BC48-89CE-4C303562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37" y="4075774"/>
            <a:ext cx="350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(aka network data): collection of nodes linked by edges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Social networks </a:t>
            </a:r>
          </a:p>
          <a:p>
            <a:pPr lvl="1"/>
            <a:r>
              <a:rPr lang="en-US" dirty="0"/>
              <a:t>Power grid</a:t>
            </a:r>
          </a:p>
          <a:p>
            <a:pPr lvl="1"/>
            <a:r>
              <a:rPr lang="en-US" dirty="0"/>
              <a:t>Transaction networks</a:t>
            </a:r>
          </a:p>
          <a:p>
            <a:pPr lvl="1"/>
            <a:r>
              <a:rPr lang="en-US" dirty="0"/>
              <a:t>Biological networks</a:t>
            </a:r>
          </a:p>
          <a:p>
            <a:r>
              <a:rPr lang="en-US" b="1" dirty="0"/>
              <a:t>Node-level vs. graph-level classification</a:t>
            </a:r>
          </a:p>
          <a:p>
            <a:pPr lvl="1"/>
            <a:r>
              <a:rPr lang="en-US" dirty="0"/>
              <a:t>Node-level classification: webpage classification</a:t>
            </a:r>
          </a:p>
          <a:p>
            <a:pPr lvl="1"/>
            <a:r>
              <a:rPr lang="en-US" dirty="0"/>
              <a:t>Graph-level classification: toxicity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8848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Classification via Feature engineering</a:t>
            </a:r>
          </a:p>
          <a:p>
            <a:pPr lvl="1"/>
            <a:r>
              <a:rPr lang="en-US" dirty="0"/>
              <a:t>Extract a set of features describing each node or each graph</a:t>
            </a:r>
          </a:p>
          <a:p>
            <a:pPr lvl="1"/>
            <a:r>
              <a:rPr lang="en-US" dirty="0"/>
              <a:t>Fed into a conventional classier to build a node-level or graph-level classifier</a:t>
            </a:r>
          </a:p>
          <a:p>
            <a:pPr lvl="2"/>
            <a:r>
              <a:rPr lang="en-US" dirty="0"/>
              <a:t>Node-level features: degree, # of triangles, centrality, </a:t>
            </a:r>
            <a:r>
              <a:rPr lang="en-US" dirty="0" err="1"/>
              <a:t>pagerank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Graph-level features: size, diameter, # of triangles, etc.</a:t>
            </a:r>
          </a:p>
          <a:p>
            <a:pPr lvl="2"/>
            <a:r>
              <a:rPr lang="en-US" dirty="0"/>
              <a:t>Alternative methods: using deep learning (GNN) to “automatically” extract node/graph level features </a:t>
            </a:r>
          </a:p>
          <a:p>
            <a:r>
              <a:rPr lang="en-US" dirty="0"/>
              <a:t>G</a:t>
            </a:r>
            <a:r>
              <a:rPr lang="en-US" b="1" dirty="0"/>
              <a:t>raph Data Classification via Proximity measure</a:t>
            </a:r>
          </a:p>
          <a:p>
            <a:pPr lvl="1"/>
            <a:r>
              <a:rPr lang="en-US" dirty="0"/>
              <a:t>Measure proximity between nodes or graphs</a:t>
            </a:r>
          </a:p>
          <a:p>
            <a:pPr lvl="1"/>
            <a:r>
              <a:rPr lang="en-US" dirty="0"/>
              <a:t>Build KNN type of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9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621479" y="5401168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5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b="1" dirty="0"/>
              <a:t>Multiclass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Binary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multiclass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endParaRPr lang="en-US" dirty="0"/>
          </a:p>
          <a:p>
            <a:r>
              <a:rPr lang="en-US" altLang="zh-CN" b="1" dirty="0"/>
              <a:t>Methods for multiclass classification</a:t>
            </a:r>
          </a:p>
          <a:p>
            <a:pPr lvl="1"/>
            <a:r>
              <a:rPr lang="en-US" altLang="zh-CN" b="1" dirty="0"/>
              <a:t>One-versus-all (OVA): </a:t>
            </a:r>
            <a:r>
              <a:rPr lang="en-US" altLang="zh-CN" dirty="0"/>
              <a:t>train </a:t>
            </a:r>
            <a:r>
              <a:rPr lang="en-US" altLang="zh-CN" i="1" dirty="0"/>
              <a:t>m</a:t>
            </a:r>
            <a:r>
              <a:rPr lang="en-US" altLang="zh-CN" dirty="0"/>
              <a:t> binary classifiers, one for each class (class </a:t>
            </a:r>
            <a:r>
              <a:rPr lang="en-US" altLang="zh-CN" i="1" dirty="0"/>
              <a:t>j</a:t>
            </a:r>
            <a:r>
              <a:rPr lang="en-US" altLang="zh-CN" dirty="0"/>
              <a:t> vs. the remaining)</a:t>
            </a:r>
          </a:p>
          <a:p>
            <a:pPr lvl="1"/>
            <a:r>
              <a:rPr lang="en-US" altLang="zh-CN" b="1" dirty="0"/>
              <a:t>All-versus-all (AVA): </a:t>
            </a:r>
            <a:r>
              <a:rPr lang="en-US" altLang="zh-CN" dirty="0"/>
              <a:t>train a binary classifier for any two classes</a:t>
            </a:r>
          </a:p>
          <a:p>
            <a:pPr lvl="1"/>
            <a:r>
              <a:rPr lang="en-US" altLang="zh-CN" b="1" dirty="0"/>
              <a:t>Error-correcting</a:t>
            </a:r>
            <a:r>
              <a:rPr lang="zh-CN" altLang="en-US" b="1" dirty="0"/>
              <a:t> </a:t>
            </a:r>
            <a:r>
              <a:rPr lang="en-US" altLang="zh-CN" b="1" dirty="0"/>
              <a:t>coding: </a:t>
            </a:r>
          </a:p>
          <a:p>
            <a:pPr lvl="2"/>
            <a:r>
              <a:rPr lang="en-US" altLang="zh-CN" dirty="0"/>
              <a:t>Assign each class an error-correcting code</a:t>
            </a:r>
          </a:p>
          <a:p>
            <a:pPr lvl="2"/>
            <a:r>
              <a:rPr lang="en-US" altLang="zh-CN" dirty="0"/>
              <a:t>Improve the accuracy of multiclass classification</a:t>
            </a:r>
            <a:endParaRPr lang="en-US" altLang="zh-CN" b="1" dirty="0"/>
          </a:p>
          <a:p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related</a:t>
            </a:r>
            <a:r>
              <a:rPr lang="zh-CN" altLang="en-US" b="1" dirty="0"/>
              <a:t> </a:t>
            </a:r>
            <a:r>
              <a:rPr lang="en-US" altLang="zh-CN" b="1" dirty="0"/>
              <a:t>problem:</a:t>
            </a:r>
            <a:r>
              <a:rPr lang="zh-CN" altLang="en-US" b="1" dirty="0"/>
              <a:t> </a:t>
            </a:r>
            <a:r>
              <a:rPr lang="en-US" altLang="zh-CN" dirty="0"/>
              <a:t>multi-label</a:t>
            </a:r>
            <a:r>
              <a:rPr lang="zh-CN" altLang="en-US" dirty="0"/>
              <a:t> </a:t>
            </a:r>
            <a:r>
              <a:rPr lang="en-US" altLang="zh-CN" dirty="0"/>
              <a:t>classification (each data tuple could belong to one or more classes)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0CD4-0369-5FEB-88D5-9212736F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90" y="3654925"/>
            <a:ext cx="4010585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9C8D5-E81B-F5DC-F2F6-1517D291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16" y="0"/>
            <a:ext cx="5486400" cy="2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Distance Metric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2" y="1219200"/>
            <a:ext cx="11811777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automatically learn the best distance metrics for a given classification task (e.g., k-nearest-neighbor classifiers).</a:t>
            </a:r>
            <a:endParaRPr lang="en-US" dirty="0"/>
          </a:p>
          <a:p>
            <a:r>
              <a:rPr lang="en-US" altLang="zh-CN" b="1" dirty="0"/>
              <a:t>Learning </a:t>
            </a:r>
            <a:r>
              <a:rPr lang="en-US" altLang="zh-CN" b="1" dirty="0" err="1"/>
              <a:t>Mahalanobis</a:t>
            </a:r>
            <a:r>
              <a:rPr lang="en-US" altLang="zh-CN" b="1" dirty="0"/>
              <a:t> distance</a:t>
            </a:r>
          </a:p>
          <a:p>
            <a:pPr lvl="1"/>
            <a:r>
              <a:rPr lang="en-US" altLang="zh-CN" b="1" dirty="0"/>
              <a:t>An example: </a:t>
            </a:r>
          </a:p>
          <a:p>
            <a:pPr lvl="1"/>
            <a:r>
              <a:rPr lang="en-US" altLang="zh-CN" b="1" dirty="0"/>
              <a:t>Detailed formulation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endParaRPr lang="en-US" altLang="zh-CN" sz="1050" b="1" dirty="0"/>
          </a:p>
          <a:p>
            <a:pPr lvl="2"/>
            <a:r>
              <a:rPr lang="en-US" altLang="zh-CN" i="1" dirty="0"/>
              <a:t>Intuition</a:t>
            </a:r>
            <a:r>
              <a:rPr lang="en-US" altLang="zh-CN" b="1" dirty="0"/>
              <a:t>: </a:t>
            </a:r>
            <a:r>
              <a:rPr lang="en-US" altLang="zh-CN" dirty="0"/>
              <a:t>(1) the distance between any pair of similar tuples in </a:t>
            </a:r>
            <a:r>
              <a:rPr lang="en-US" altLang="zh-CN" i="1" dirty="0"/>
              <a:t>S</a:t>
            </a:r>
            <a:r>
              <a:rPr lang="en-US" altLang="zh-CN" dirty="0"/>
              <a:t> is small and (2) the distance between any pair of dissimilar tuples in </a:t>
            </a:r>
            <a:r>
              <a:rPr lang="en-US" altLang="zh-CN" i="1" dirty="0"/>
              <a:t>D</a:t>
            </a:r>
            <a:r>
              <a:rPr lang="en-US" altLang="zh-CN" dirty="0"/>
              <a:t> is large</a:t>
            </a:r>
          </a:p>
          <a:p>
            <a:pPr lvl="2"/>
            <a:r>
              <a:rPr lang="en-US" altLang="zh-CN" i="1" dirty="0"/>
              <a:t>M</a:t>
            </a:r>
            <a:r>
              <a:rPr lang="en-US" altLang="zh-CN" dirty="0"/>
              <a:t> is positive semi-definite; convex formulation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469F5-517F-C910-A197-5DADD02C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29" y="2657243"/>
            <a:ext cx="535397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9EBE9-7ED5-5953-283D-693C558A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87" y="3598673"/>
            <a:ext cx="556337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3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Interpretability of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821302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describes the models’ ability to explain the classification results or process in a user understandable way</a:t>
            </a:r>
            <a:endParaRPr lang="en-US" dirty="0"/>
          </a:p>
          <a:p>
            <a:r>
              <a:rPr lang="en-US" altLang="zh-CN" b="1" dirty="0"/>
              <a:t>Interpretability-friendly classifiers: </a:t>
            </a:r>
            <a:r>
              <a:rPr lang="en-US" altLang="zh-CN" dirty="0"/>
              <a:t>decision tree induction, linear classifiers</a:t>
            </a:r>
          </a:p>
          <a:p>
            <a:r>
              <a:rPr lang="en-US" altLang="zh-CN" b="1" dirty="0"/>
              <a:t>LIME: local interpretable model-agnostic explanation</a:t>
            </a:r>
          </a:p>
          <a:p>
            <a:pPr lvl="1"/>
            <a:r>
              <a:rPr lang="en-US" altLang="zh-CN" b="1" dirty="0"/>
              <a:t>Key idea: </a:t>
            </a:r>
            <a:r>
              <a:rPr lang="en-US" altLang="zh-CN" dirty="0"/>
              <a:t>train a local surrogate model (e.g., a sparse linear model) to balance the local fidelity and interpretability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Alternative approaches:</a:t>
            </a:r>
            <a:r>
              <a:rPr lang="zh-CN" altLang="en-US" b="1" dirty="0"/>
              <a:t> </a:t>
            </a:r>
            <a:r>
              <a:rPr lang="en-US" altLang="zh-CN" dirty="0"/>
              <a:t>counterfactual explanation, influence function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CDCE1-A205-DD40-FCEE-B97F9B01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67" y="4102263"/>
            <a:ext cx="7714694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9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Genetic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Key idea: </a:t>
            </a:r>
            <a:r>
              <a:rPr lang="en-US" altLang="zh-CN" dirty="0"/>
              <a:t>incorporate ideas of natural evolution</a:t>
            </a:r>
          </a:p>
          <a:p>
            <a:r>
              <a:rPr lang="en-US" altLang="zh-CN" b="1" dirty="0"/>
              <a:t>General procedure:</a:t>
            </a:r>
          </a:p>
          <a:p>
            <a:pPr lvl="1"/>
            <a:r>
              <a:rPr lang="en-US" altLang="zh-CN" dirty="0"/>
              <a:t>Create an initial population consisting of random generated rules </a:t>
            </a:r>
          </a:p>
          <a:p>
            <a:pPr lvl="2"/>
            <a:r>
              <a:rPr lang="en-US" altLang="zh-CN" dirty="0"/>
              <a:t>each rule represented by a string of bits</a:t>
            </a:r>
            <a:endParaRPr lang="en-US" altLang="zh-CN" b="1" dirty="0"/>
          </a:p>
          <a:p>
            <a:pPr lvl="2"/>
            <a:r>
              <a:rPr lang="en-US" altLang="zh-CN" dirty="0"/>
              <a:t>Example: The rule: “IF A1 AND NOT A2 THEN C2 "; bit string: “100"</a:t>
            </a:r>
          </a:p>
          <a:p>
            <a:pPr lvl="1"/>
            <a:r>
              <a:rPr lang="en-US" altLang="zh-CN" dirty="0"/>
              <a:t>Form a new population based on survival of the fittest</a:t>
            </a:r>
          </a:p>
          <a:p>
            <a:pPr lvl="2"/>
            <a:r>
              <a:rPr lang="en-US" altLang="zh-CN" dirty="0"/>
              <a:t>Fitness of a rule: assessed by classification accuracy</a:t>
            </a:r>
          </a:p>
          <a:p>
            <a:pPr lvl="2"/>
            <a:r>
              <a:rPr lang="en-US" altLang="zh-CN" dirty="0"/>
              <a:t>Create offspring by genetic operators (e.g., crossover, mutation)</a:t>
            </a:r>
          </a:p>
          <a:p>
            <a:pPr lvl="1"/>
            <a:r>
              <a:rPr lang="en-US" altLang="zh-CN" dirty="0"/>
              <a:t>Evolve until a fitness threshold is satisfied for each rule in the population</a:t>
            </a:r>
          </a:p>
          <a:p>
            <a:r>
              <a:rPr lang="en-US" altLang="zh-CN" b="1" dirty="0"/>
              <a:t>Applications to data mining: </a:t>
            </a:r>
            <a:r>
              <a:rPr lang="en-US" altLang="zh-CN" dirty="0"/>
              <a:t>evaluate the fitness of other algorithms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32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Relationship with classification</a:t>
            </a:r>
          </a:p>
          <a:p>
            <a:pPr lvl="1"/>
            <a:r>
              <a:rPr lang="en-US" altLang="zh-CN" b="1" dirty="0"/>
              <a:t>Classification: </a:t>
            </a:r>
            <a:r>
              <a:rPr lang="en-US" altLang="zh-CN" dirty="0"/>
              <a:t>receives the instructive feedback (i.e., the true class label) to construct the best classifier</a:t>
            </a:r>
          </a:p>
          <a:p>
            <a:pPr lvl="1"/>
            <a:r>
              <a:rPr lang="en-US" altLang="zh-CN" b="1" dirty="0"/>
              <a:t>Reinforcement learning: </a:t>
            </a:r>
            <a:r>
              <a:rPr lang="en-US" altLang="zh-CN" dirty="0"/>
              <a:t>receives evaluative feedback (e.g., the immediate reward of an action) to find the best action</a:t>
            </a:r>
          </a:p>
          <a:p>
            <a:r>
              <a:rPr lang="en-US" altLang="zh-CN" b="1" dirty="0"/>
              <a:t>Multi-armed bandit problem: </a:t>
            </a:r>
          </a:p>
          <a:p>
            <a:pPr lvl="2"/>
            <a:r>
              <a:rPr lang="en-US" altLang="zh-CN" i="1" dirty="0"/>
              <a:t>Setting</a:t>
            </a:r>
            <a:r>
              <a:rPr lang="en-US" altLang="zh-CN" dirty="0"/>
              <a:t>: a slot machine with multiple arms, and each arm corresponds to an action (an advertisement on a product) with an unknown value. Find out each action to take.</a:t>
            </a:r>
          </a:p>
          <a:p>
            <a:pPr lvl="2"/>
            <a:r>
              <a:rPr lang="en-US" altLang="zh-CN" i="1" dirty="0"/>
              <a:t>Algorithms</a:t>
            </a:r>
            <a:r>
              <a:rPr lang="en-US" altLang="zh-CN" dirty="0"/>
              <a:t>: ɛ-greedy algorithm, upper-confidence-bound method</a:t>
            </a:r>
            <a:endParaRPr lang="en-US" altLang="zh-CN" b="1" dirty="0"/>
          </a:p>
          <a:p>
            <a:r>
              <a:rPr lang="en-US" altLang="zh-CN" b="1" dirty="0"/>
              <a:t>Applications: </a:t>
            </a:r>
            <a:r>
              <a:rPr lang="en-US" altLang="zh-CN" dirty="0"/>
              <a:t>online advertisement, robotics, chess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92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139-1DF2-0A44-9D05-66F0AE67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65F8-7C27-2A46-9750-6D2717CE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Feature Selection: Filter methods, wrapper methods and embedded methods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Bayesian Belief Networks: Probabilistic graphical model, directed acyclic graph (DAG)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Support Vector Machines: </a:t>
            </a:r>
            <a:r>
              <a:rPr lang="en-US" dirty="0"/>
              <a:t>Large margin approach, kernel tricks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Pattern-Based Classification: Rule-based classification, pattern-based classification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Weakly Supervised Learning:  Semi-supervised learning, active learning, transfer learning, distant supervision, zero-shot learning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Classification with Rich Data Type: Stream, sequence, and graph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C. M. Bishop, Pattern Recognition and Machine Learning. Springer, 2006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/>
              <a:t>C.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1998</a:t>
            </a:r>
          </a:p>
          <a:p>
            <a:pPr marL="533400" indent="-533400"/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KDD'03</a:t>
            </a:r>
          </a:p>
          <a:p>
            <a:pPr marL="533400" indent="-533400"/>
            <a:r>
              <a:rPr lang="en-US" altLang="en-US" sz="2000" dirty="0"/>
              <a:t>A. J. Dobson.  An Introduction to Generalized Linear Models.  Chapman &amp; Hall, 1990</a:t>
            </a:r>
          </a:p>
          <a:p>
            <a:pPr marL="533400" indent="-533400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2001</a:t>
            </a:r>
          </a:p>
          <a:p>
            <a:pPr marL="533400" indent="-533400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2001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2008</a:t>
            </a:r>
          </a:p>
          <a:p>
            <a:pPr marL="533400" indent="-533400"/>
            <a:r>
              <a:rPr lang="en-US" altLang="en-US" sz="2000" dirty="0"/>
              <a:t>D.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1995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772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47" y="167118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at each iteration, update one coefficient (</a:t>
            </a:r>
            <a:r>
              <a:rPr lang="en-US" i="1" dirty="0" err="1"/>
              <a:t>w</a:t>
            </a:r>
            <a:r>
              <a:rPr lang="en-US" i="1" baseline="-25000" dirty="0" err="1"/>
              <a:t>t</a:t>
            </a:r>
            <a:r>
              <a:rPr lang="en-US" dirty="0"/>
              <a:t>) while fixing others</a:t>
            </a:r>
          </a:p>
          <a:p>
            <a:pPr lvl="2"/>
            <a:r>
              <a:rPr lang="en-US" dirty="0"/>
              <a:t>Solve a least square regression problem, single dimension input (</a:t>
            </a:r>
            <a:r>
              <a:rPr lang="en-US" dirty="0" err="1"/>
              <a:t>x</a:t>
            </a:r>
            <a:r>
              <a:rPr lang="en-US" baseline="-25000" dirty="0" err="1"/>
              <a:t>i,t</a:t>
            </a:r>
            <a:r>
              <a:rPr lang="en-US" dirty="0"/>
              <a:t>) and output r</a:t>
            </a:r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r>
              <a:rPr lang="en-US" dirty="0"/>
              <a:t>Solve the following optimization problem (quadratic, single variable)</a:t>
            </a:r>
          </a:p>
          <a:p>
            <a:pPr lvl="2"/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D0B71-D95E-DD4F-9BA0-A8035625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55" y="3499852"/>
            <a:ext cx="505918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044FF-5833-EC4A-9AE6-1BE26D2C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85" y="4322812"/>
            <a:ext cx="4846320" cy="6956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308" y="5624628"/>
            <a:ext cx="38608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72CD5-9F3A-8C28-1029-2D5FB40C7D43}"/>
              </a:ext>
            </a:extLst>
          </p:cNvPr>
          <p:cNvSpPr txBox="1"/>
          <p:nvPr/>
        </p:nvSpPr>
        <p:spPr>
          <a:xfrm>
            <a:off x="1849420" y="6367790"/>
            <a:ext cx="374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each feature is normalized: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F2CD-1BF6-B4B4-B52B-5AF5B3A6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671" y="6269598"/>
            <a:ext cx="3219899" cy="5811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0A4458-6BD6-38F4-A1A2-6BF356795435}"/>
              </a:ext>
            </a:extLst>
          </p:cNvPr>
          <p:cNvSpPr/>
          <p:nvPr/>
        </p:nvSpPr>
        <p:spPr>
          <a:xfrm>
            <a:off x="1794933" y="6421120"/>
            <a:ext cx="6893637" cy="331391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50575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(2)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Chandrashekar, Girish, and </a:t>
            </a:r>
            <a:r>
              <a:rPr lang="en-US" altLang="en-US" sz="2000" dirty="0" err="1"/>
              <a:t>Ferat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Sahin</a:t>
            </a:r>
            <a:r>
              <a:rPr lang="en-US" altLang="en-US" sz="2000" dirty="0"/>
              <a:t>. "A survey on feature selection methods." Computers &amp; Electrical Engineering 40.1 (2014): 16-28.</a:t>
            </a:r>
          </a:p>
          <a:p>
            <a:pPr marL="533400" indent="-533400"/>
            <a:r>
              <a:rPr lang="en-US" altLang="en-US" sz="2000" dirty="0"/>
              <a:t>He, </a:t>
            </a:r>
            <a:r>
              <a:rPr lang="en-US" altLang="en-US" sz="2000" dirty="0" err="1"/>
              <a:t>Xiaofei</a:t>
            </a:r>
            <a:r>
              <a:rPr lang="en-US" altLang="en-US" sz="2000" dirty="0"/>
              <a:t>, Deng Cai, and </a:t>
            </a:r>
            <a:r>
              <a:rPr lang="en-US" altLang="en-US" sz="2000" dirty="0" err="1"/>
              <a:t>Partha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Niyogi</a:t>
            </a:r>
            <a:r>
              <a:rPr lang="en-US" altLang="en-US" sz="2000" dirty="0"/>
              <a:t>. "Laplacian score for feature selection." Advances in neural information processing systems. 2006.</a:t>
            </a:r>
          </a:p>
          <a:p>
            <a:pPr marL="533400" indent="-533400"/>
            <a:r>
              <a:rPr lang="en-US" altLang="en-US" sz="2000" dirty="0"/>
              <a:t>Weston, Jason, et al. "Feature selection for SVMs." Advances in neural information processing systems. 2001.</a:t>
            </a:r>
          </a:p>
          <a:p>
            <a:pPr marL="533400" indent="-533400"/>
            <a:r>
              <a:rPr lang="en-US" altLang="en-US" sz="2000" dirty="0"/>
              <a:t>Zhu, </a:t>
            </a:r>
            <a:r>
              <a:rPr lang="en-US" altLang="en-US" sz="2000" dirty="0" err="1"/>
              <a:t>Xiaojin</a:t>
            </a:r>
            <a:r>
              <a:rPr lang="en-US" altLang="en-US" sz="2000" dirty="0"/>
              <a:t>, and Andrew B. Goldberg. "Introduction to semi-supervised learning." Synthesis lectures on artificial intelligence and machine learning 3.1 (2009): 1-130.</a:t>
            </a:r>
          </a:p>
          <a:p>
            <a:pPr marL="533400" indent="-533400"/>
            <a:r>
              <a:rPr lang="en-US" altLang="en-US" sz="2000" dirty="0"/>
              <a:t>Meyers, Chet, and Thomas B. Jones. Promoting Active Learning. Strategies for the College Classroom. Jossey-Bass Inc., Publishers, 350 Sansome Street, San Francisco, CA 94104, 1993.</a:t>
            </a:r>
          </a:p>
          <a:p>
            <a:pPr marL="533400" indent="-533400"/>
            <a:r>
              <a:rPr lang="en-US" altLang="en-US" sz="2000" dirty="0"/>
              <a:t>Pan, </a:t>
            </a:r>
            <a:r>
              <a:rPr lang="en-US" altLang="en-US" sz="2000" dirty="0" err="1"/>
              <a:t>Sinno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Jialin</a:t>
            </a:r>
            <a:r>
              <a:rPr lang="en-US" altLang="en-US" sz="2000" dirty="0"/>
              <a:t>, and </a:t>
            </a:r>
            <a:r>
              <a:rPr lang="en-US" altLang="en-US" sz="2000" dirty="0" err="1"/>
              <a:t>Qiang</a:t>
            </a:r>
            <a:r>
              <a:rPr lang="en-US" altLang="en-US" sz="2000" dirty="0"/>
              <a:t> Yang. "A survey on transfer learning." IEEE Transactions on knowledge and data engineering 22.10 (2009): 1345-1359.</a:t>
            </a:r>
          </a:p>
          <a:p>
            <a:pPr marL="533400" indent="-533400"/>
            <a:r>
              <a:rPr lang="en-US" altLang="en-US" sz="2000" dirty="0"/>
              <a:t>Go, Alec, Richa </a:t>
            </a:r>
            <a:r>
              <a:rPr lang="en-US" altLang="en-US" sz="2000" dirty="0" err="1"/>
              <a:t>Bhayani</a:t>
            </a:r>
            <a:r>
              <a:rPr lang="en-US" altLang="en-US" sz="2000" dirty="0"/>
              <a:t>, and Lei Huang. "Twitter sentiment classification using distant supervision." CS224N project report, Stanford 1.12 (2009): 2009.</a:t>
            </a:r>
          </a:p>
          <a:p>
            <a:pPr marL="533400" indent="-533400"/>
            <a:r>
              <a:rPr lang="en-US" altLang="en-US" sz="2000" dirty="0" err="1"/>
              <a:t>Socher</a:t>
            </a:r>
            <a:r>
              <a:rPr lang="en-US" altLang="en-US" sz="2000" dirty="0"/>
              <a:t>, Richard, et al. "Zero-shot learning through cross-modal transfer." Advances in neural information processing systems. 2013.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840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H. Cheng, X. Yan, J. Han &amp; P. S. Yu, Direct Discriminative Pattern Mining for Effective Classification, ICDE’08.</a:t>
            </a:r>
          </a:p>
          <a:p>
            <a:pPr marL="533400" indent="-533400"/>
            <a:r>
              <a:rPr lang="en-US" altLang="en-US" sz="2000" dirty="0" err="1"/>
              <a:t>Jingbo</a:t>
            </a:r>
            <a:r>
              <a:rPr lang="en-US" altLang="en-US" sz="2000" dirty="0"/>
              <a:t> Shang, </a:t>
            </a:r>
            <a:r>
              <a:rPr lang="en-US" altLang="en-US" sz="2000" dirty="0" err="1"/>
              <a:t>Wenzhu</a:t>
            </a:r>
            <a:r>
              <a:rPr lang="en-US" altLang="en-US" sz="2000" dirty="0"/>
              <a:t> Tong, Jian Peng, and Jiawei Han, "</a:t>
            </a:r>
            <a:r>
              <a:rPr lang="en-US" altLang="en-US" sz="2000" dirty="0" err="1"/>
              <a:t>DPClass</a:t>
            </a:r>
            <a:r>
              <a:rPr lang="en-US" altLang="en-US" sz="2000" dirty="0"/>
              <a:t>: An Effective but Concise Discriminative Patterns-Based Classification Framework", SDM’16</a:t>
            </a:r>
          </a:p>
          <a:p>
            <a:pPr marL="533400" indent="-533400"/>
            <a:r>
              <a:rPr lang="en-US" altLang="en-US" sz="2000" dirty="0"/>
              <a:t>D. Heckerman.  A Tutorial on Learning with Bayesian Networks.  In Learning in Graphical Models, M. Jordan, ed. MIT Press, 1999</a:t>
            </a:r>
          </a:p>
          <a:p>
            <a:pPr marL="533400" indent="-533400"/>
            <a:r>
              <a:rPr lang="en-US" altLang="en-US" sz="2000" dirty="0" err="1"/>
              <a:t>Zhengzheng</a:t>
            </a:r>
            <a:r>
              <a:rPr lang="en-US" altLang="en-US" sz="2000" dirty="0"/>
              <a:t> Xing, Jian Pei, and Eamonn J. Keogh. A brief survey on sequence </a:t>
            </a:r>
            <a:r>
              <a:rPr lang="en-US" altLang="en-US" sz="2000" dirty="0" err="1"/>
              <a:t>classfication</a:t>
            </a:r>
            <a:r>
              <a:rPr lang="en-US" altLang="en-US" sz="2000" dirty="0"/>
              <a:t>. SIGKDD </a:t>
            </a:r>
            <a:r>
              <a:rPr lang="en-US" altLang="en-US" sz="2000" dirty="0" err="1"/>
              <a:t>Explor</a:t>
            </a:r>
            <a:r>
              <a:rPr lang="en-US" altLang="en-US" sz="2000" dirty="0"/>
              <a:t>., 12(1):40{48, 2010.</a:t>
            </a:r>
          </a:p>
          <a:p>
            <a:pPr marL="533400" indent="-533400"/>
            <a:r>
              <a:rPr lang="en-US" altLang="en-US" sz="2000" dirty="0"/>
              <a:t>Wei Wang, Vincent W. Zheng, Han Yu, and </a:t>
            </a:r>
            <a:r>
              <a:rPr lang="en-US" altLang="en-US" sz="2000" dirty="0" err="1"/>
              <a:t>Chunyan</a:t>
            </a:r>
            <a:r>
              <a:rPr lang="en-US" altLang="en-US" sz="2000" dirty="0"/>
              <a:t> Miao. A survey of zero-shot learning: Settings, methods, and applications. ACM Trans. </a:t>
            </a:r>
            <a:r>
              <a:rPr lang="en-US" altLang="en-US" sz="2000" dirty="0" err="1"/>
              <a:t>Intell</a:t>
            </a:r>
            <a:r>
              <a:rPr lang="en-US" altLang="en-US" sz="2000" dirty="0"/>
              <a:t>. Syst. Technol., 2019.</a:t>
            </a:r>
          </a:p>
          <a:p>
            <a:pPr marL="533400" indent="-533400"/>
            <a:r>
              <a:rPr lang="en-US" altLang="en-US" sz="2000" dirty="0"/>
              <a:t>Richard S Sutton and Andrew G </a:t>
            </a:r>
            <a:r>
              <a:rPr lang="en-US" altLang="en-US" sz="2000" dirty="0" err="1"/>
              <a:t>Barto</a:t>
            </a:r>
            <a:r>
              <a:rPr lang="en-US" altLang="en-US" sz="2000" dirty="0"/>
              <a:t>. Reinforcement learning: An introduction. MIT press, 2018.</a:t>
            </a:r>
          </a:p>
          <a:p>
            <a:pPr marL="533400" indent="-533400"/>
            <a:r>
              <a:rPr lang="en-US" altLang="en-US" sz="2000" dirty="0"/>
              <a:t>Marco Tulio Ribeiro, Sameer Singh, and Carlos </a:t>
            </a:r>
            <a:r>
              <a:rPr lang="en-US" altLang="en-US" sz="2000" dirty="0" err="1"/>
              <a:t>Guestrin</a:t>
            </a:r>
            <a:r>
              <a:rPr lang="en-US" altLang="en-US" sz="2000" dirty="0"/>
              <a:t>.  why should i trust you? explaining the predictions of any classifier. KDD 2016</a:t>
            </a:r>
          </a:p>
          <a:p>
            <a:pPr marL="533400" indent="-533400"/>
            <a:r>
              <a:rPr lang="en-US" altLang="en-US" sz="2000" dirty="0"/>
              <a:t>Alexander Ratner, Stephen H Bach, Henry Ehrenberg, Jason Fries, Sen Wu, and Christopher </a:t>
            </a:r>
            <a:r>
              <a:rPr lang="en-US" altLang="en-US" sz="2000" dirty="0" err="1"/>
              <a:t>Re</a:t>
            </a:r>
            <a:r>
              <a:rPr lang="en-US" altLang="en-US" sz="2000" dirty="0"/>
              <a:t>. Snorkel: Rapid training data creation with weak supervision. VLDB’17.</a:t>
            </a:r>
          </a:p>
        </p:txBody>
      </p:sp>
    </p:spTree>
    <p:extLst>
      <p:ext uri="{BB962C8B-B14F-4D97-AF65-F5344CB8AC3E}">
        <p14:creationId xmlns:p14="http://schemas.microsoft.com/office/powerpoint/2010/main" val="1352787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ICML'95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M. Deshpande, M. </a:t>
            </a:r>
            <a:r>
              <a:rPr lang="en-US" altLang="zh-CN" sz="1800" dirty="0" err="1">
                <a:ea typeface="SimSun" pitchFamily="2" charset="-122"/>
              </a:rPr>
              <a:t>Kuramochi</a:t>
            </a:r>
            <a:r>
              <a:rPr lang="en-US" altLang="zh-CN" sz="1800" dirty="0">
                <a:ea typeface="SimSun" pitchFamily="2" charset="-122"/>
              </a:rPr>
              <a:t>, N. Wale &amp; G. </a:t>
            </a:r>
            <a:r>
              <a:rPr lang="en-US" altLang="zh-CN" sz="1800" dirty="0" err="1">
                <a:ea typeface="SimSun" pitchFamily="2" charset="-122"/>
              </a:rPr>
              <a:t>Karypis</a:t>
            </a:r>
            <a:r>
              <a:rPr lang="en-US" altLang="zh-CN" sz="1800" dirty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>
                <a:ea typeface="SimSun" pitchFamily="2" charset="-122"/>
              </a:rPr>
              <a:t>Verscheure</a:t>
            </a:r>
            <a:r>
              <a:rPr lang="en-US" altLang="zh-CN" sz="1800" dirty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>
                <a:ea typeface="SimSun" pitchFamily="2" charset="-122"/>
              </a:rPr>
              <a:t>Itemset</a:t>
            </a:r>
            <a:r>
              <a:rPr lang="en-US" altLang="zh-CN" sz="1800" dirty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W. Li, J. Han </a:t>
            </a:r>
            <a:r>
              <a:rPr lang="en-US" altLang="zh-CN" sz="1800" dirty="0">
                <a:ea typeface="SimSun" pitchFamily="2" charset="-122"/>
              </a:rPr>
              <a:t>&amp;</a:t>
            </a:r>
            <a:r>
              <a:rPr lang="en-US" altLang="en-US" sz="1800" dirty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B. Liu, W. Hsu</a:t>
            </a:r>
            <a:r>
              <a:rPr lang="en-US" altLang="zh-CN" sz="1800" dirty="0">
                <a:ea typeface="SimSun" pitchFamily="2" charset="-122"/>
              </a:rPr>
              <a:t> &amp; </a:t>
            </a:r>
            <a:r>
              <a:rPr lang="en-US" altLang="en-US" sz="1800" dirty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ECML’93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SDM’16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J. Wang and G. </a:t>
            </a:r>
            <a:r>
              <a:rPr lang="en-US" altLang="en-US" sz="1800" dirty="0" err="1">
                <a:ea typeface="PMingLiU" pitchFamily="18" charset="-120"/>
              </a:rPr>
              <a:t>Karypis</a:t>
            </a:r>
            <a:r>
              <a:rPr lang="en-US" altLang="en-US" sz="1800" dirty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X. Yin &amp; J. Han. CPAR: Classi</a:t>
            </a:r>
            <a:r>
              <a:rPr lang="en-US" altLang="en-US" sz="1800" dirty="0">
                <a:ea typeface="PMingLiU" pitchFamily="18" charset="-120"/>
              </a:rPr>
              <a:t>fi</a:t>
            </a:r>
            <a:r>
              <a:rPr lang="en-US" altLang="zh-CN" sz="1800" dirty="0">
                <a:ea typeface="SimSun" pitchFamily="2" charset="-122"/>
              </a:rPr>
              <a:t>cation Based on Predictive Association Rules</a:t>
            </a:r>
            <a:r>
              <a:rPr lang="en-US" altLang="en-US" sz="1800" dirty="0">
                <a:ea typeface="PMingLiU" pitchFamily="18" charset="-120"/>
              </a:rPr>
              <a:t>, SDM’</a:t>
            </a:r>
            <a:r>
              <a:rPr lang="en-US" altLang="zh-CN" sz="1800" dirty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Solution: soft-thresholding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Intuition: push the magnitude of         toward 0</a:t>
            </a:r>
          </a:p>
          <a:p>
            <a:pPr lvl="2"/>
            <a:endParaRPr lang="en-US" baseline="-25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6" y="1850555"/>
            <a:ext cx="38608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C7392-19BB-E844-ACC2-C1101E999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21" y="5692339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755C7-F836-5148-9CF7-E9537466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37" y="3336938"/>
            <a:ext cx="4754880" cy="1836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78BA-2409-2F42-B6DE-795695F3C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399" y="2878493"/>
            <a:ext cx="4846320" cy="2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63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35811</TotalTime>
  <Words>5358</Words>
  <Application>Microsoft Office PowerPoint</Application>
  <PresentationFormat>寬螢幕</PresentationFormat>
  <Paragraphs>882</Paragraphs>
  <Slides>82</Slides>
  <Notes>78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6" baseType="lpstr">
      <vt:lpstr>HYGungSo-Bold</vt:lpstr>
      <vt:lpstr>MS PGothic</vt:lpstr>
      <vt:lpstr>SimSun</vt:lpstr>
      <vt:lpstr>SimSun</vt:lpstr>
      <vt:lpstr>PMingLiU</vt:lpstr>
      <vt:lpstr>Arial</vt:lpstr>
      <vt:lpstr>Berlin Sans FB Demi</vt:lpstr>
      <vt:lpstr>Calibri</vt:lpstr>
      <vt:lpstr>Cambria Math</vt:lpstr>
      <vt:lpstr>Symbol</vt:lpstr>
      <vt:lpstr>Tahoma</vt:lpstr>
      <vt:lpstr>Times New Roman</vt:lpstr>
      <vt:lpstr>Wingdings</vt:lpstr>
      <vt:lpstr>Retrospect</vt:lpstr>
      <vt:lpstr>Chapter 7. Classification: Advanced Methods</vt:lpstr>
      <vt:lpstr>PowerPoint 簡報</vt:lpstr>
      <vt:lpstr>PowerPoint 簡報</vt:lpstr>
      <vt:lpstr>PowerPoint 簡報</vt:lpstr>
      <vt:lpstr>PowerPoint 簡報</vt:lpstr>
      <vt:lpstr>PowerPoint 簡報</vt:lpstr>
      <vt:lpstr>Coordinate Descent: Minimize f(x)</vt:lpstr>
      <vt:lpstr>PowerPoint 簡報</vt:lpstr>
      <vt:lpstr>PowerPoint 簡報</vt:lpstr>
      <vt:lpstr>PowerPoint 簡報</vt:lpstr>
      <vt:lpstr>PowerPoint 簡報</vt:lpstr>
      <vt:lpstr>Chapter 7. Classification: Advanced Methods</vt:lpstr>
      <vt:lpstr>From Naïve Bayes to Bayesian Networks</vt:lpstr>
      <vt:lpstr>Bayesian Belief Networks</vt:lpstr>
      <vt:lpstr>A Bayesian Network and Its CPTs</vt:lpstr>
      <vt:lpstr>Training Bayesian Networks: Several Scenarios</vt:lpstr>
      <vt:lpstr>Training Bayesian Networks: Several Scenarios</vt:lpstr>
      <vt:lpstr>Probabilistic Graphic Model: Plate Notations </vt:lpstr>
      <vt:lpstr>An Example of Plate Notation</vt:lpstr>
      <vt:lpstr>Chapter 7. Classification: Advanced Methods</vt:lpstr>
      <vt:lpstr>Classification: A Mathematical Mapping</vt:lpstr>
      <vt:lpstr>SVM—Support Vector Machines</vt:lpstr>
      <vt:lpstr>SVM—General Philosophy</vt:lpstr>
      <vt:lpstr>SVM—When Data Is Linearly Separable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Effect of slack variable</vt:lpstr>
      <vt:lpstr>SVM for Linearly Inseparable Data</vt:lpstr>
      <vt:lpstr>Kernel Functions for Nonlinear Classification</vt:lpstr>
      <vt:lpstr>Multi-class Classification with SVM</vt:lpstr>
      <vt:lpstr>Is SVM Scalable on Massive Data?</vt:lpstr>
      <vt:lpstr>SVM: Applications</vt:lpstr>
      <vt:lpstr>SVM Recap</vt:lpstr>
      <vt:lpstr>SVM Related Links</vt:lpstr>
      <vt:lpstr>SVM Related Links</vt:lpstr>
      <vt:lpstr>Chapter 7. Classification: Advanced Methods</vt:lpstr>
      <vt:lpstr>Using IF-THEN Rules for Classification</vt:lpstr>
      <vt:lpstr>Rule Extraction from a Decision Tree</vt:lpstr>
      <vt:lpstr>Rule Induction: Sequential Covering Method </vt:lpstr>
      <vt:lpstr>Rule Induction: Sequential Covering Method </vt:lpstr>
      <vt:lpstr>Rule Induction: Sequential Covering Method </vt:lpstr>
      <vt:lpstr>Rule Induction: Sequential Covering Method </vt:lpstr>
      <vt:lpstr>Pattern-Based Classification, Why?</vt:lpstr>
      <vt:lpstr>CBA: Classification Based on Associations</vt:lpstr>
      <vt:lpstr>Chapter 7. Classification: Advanced Methods</vt:lpstr>
      <vt:lpstr>Weakly Supervised Learning</vt:lpstr>
      <vt:lpstr>Semi-supervised Learning</vt:lpstr>
      <vt:lpstr>SSL: Self-training</vt:lpstr>
      <vt:lpstr>SSL: Co-training</vt:lpstr>
      <vt:lpstr>When does SSL Work? -- Clustering Assumption</vt:lpstr>
      <vt:lpstr>When does SSL Work? -- Manifold Assumption</vt:lpstr>
      <vt:lpstr>Active Learning</vt:lpstr>
      <vt:lpstr>Active Learning vs. SSL (vs. transductive learning)</vt:lpstr>
      <vt:lpstr>Transfer Learning</vt:lpstr>
      <vt:lpstr>TrAdaBoost</vt:lpstr>
      <vt:lpstr>Distant Supervision</vt:lpstr>
      <vt:lpstr>Distant Supervision</vt:lpstr>
      <vt:lpstr>Zero-shot Learning</vt:lpstr>
      <vt:lpstr>Semantic attribute classifier</vt:lpstr>
      <vt:lpstr>Chapter 7. Classification: Advanced Methods</vt:lpstr>
      <vt:lpstr>Classification with Rich Data Type</vt:lpstr>
      <vt:lpstr>Stream Data Classification</vt:lpstr>
      <vt:lpstr>Stream Data Classification via Ensemble</vt:lpstr>
      <vt:lpstr>Stream Data Classification</vt:lpstr>
      <vt:lpstr>Sequence Classification</vt:lpstr>
      <vt:lpstr>Sequence Classification via Feature Engineering</vt:lpstr>
      <vt:lpstr>Sequence Classification via Distance/Kernel Function</vt:lpstr>
      <vt:lpstr>Graph Data Classification</vt:lpstr>
      <vt:lpstr>Graph Data Classification Methods</vt:lpstr>
      <vt:lpstr>Chapter 7. Classification: Advanced Methods</vt:lpstr>
      <vt:lpstr>Multiclass Classification</vt:lpstr>
      <vt:lpstr>Distance Metric Learning</vt:lpstr>
      <vt:lpstr>Interpretability of Classification</vt:lpstr>
      <vt:lpstr>Genetic Algorithms</vt:lpstr>
      <vt:lpstr>Reinforcement Learning</vt:lpstr>
      <vt:lpstr>Summary</vt:lpstr>
      <vt:lpstr>References (1)</vt:lpstr>
      <vt:lpstr>References (2)</vt:lpstr>
      <vt:lpstr>References (3)</vt:lpstr>
      <vt:lpstr>References (2): Rule and Pattern-Based Classification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Windows 使用者</cp:lastModifiedBy>
  <cp:revision>1389</cp:revision>
  <cp:lastPrinted>2016-11-03T00:53:29Z</cp:lastPrinted>
  <dcterms:created xsi:type="dcterms:W3CDTF">2014-06-02T15:06:14Z</dcterms:created>
  <dcterms:modified xsi:type="dcterms:W3CDTF">2023-10-31T03:27:41Z</dcterms:modified>
</cp:coreProperties>
</file>